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handoutMasterIdLst>
    <p:handoutMasterId r:id="rId33"/>
  </p:handoutMasterIdLst>
  <p:sldIdLst>
    <p:sldId id="258" r:id="rId6"/>
    <p:sldId id="257" r:id="rId7"/>
    <p:sldId id="298" r:id="rId8"/>
    <p:sldId id="278" r:id="rId9"/>
    <p:sldId id="270" r:id="rId10"/>
    <p:sldId id="279" r:id="rId11"/>
    <p:sldId id="280" r:id="rId12"/>
    <p:sldId id="275" r:id="rId13"/>
    <p:sldId id="287" r:id="rId14"/>
    <p:sldId id="262" r:id="rId15"/>
    <p:sldId id="263" r:id="rId16"/>
    <p:sldId id="265" r:id="rId17"/>
    <p:sldId id="294" r:id="rId18"/>
    <p:sldId id="295" r:id="rId19"/>
    <p:sldId id="264" r:id="rId20"/>
    <p:sldId id="297" r:id="rId21"/>
    <p:sldId id="296" r:id="rId22"/>
    <p:sldId id="283" r:id="rId23"/>
    <p:sldId id="282" r:id="rId24"/>
    <p:sldId id="284" r:id="rId25"/>
    <p:sldId id="274" r:id="rId26"/>
    <p:sldId id="301" r:id="rId27"/>
    <p:sldId id="276" r:id="rId28"/>
    <p:sldId id="269" r:id="rId29"/>
    <p:sldId id="299" r:id="rId30"/>
    <p:sldId id="300" r:id="rId31"/>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C827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9845" autoAdjust="0"/>
  </p:normalViewPr>
  <p:slideViewPr>
    <p:cSldViewPr>
      <p:cViewPr>
        <p:scale>
          <a:sx n="100" d="100"/>
          <a:sy n="100" d="100"/>
        </p:scale>
        <p:origin x="-84" y="9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206299E2-1017-4BCA-BA40-E93D360D65AE}" type="datetimeFigureOut">
              <a:rPr lang="en-CA" smtClean="0"/>
              <a:pPr/>
              <a:t>17/04/2016</a:t>
            </a:fld>
            <a:endParaRPr lang="en-CA"/>
          </a:p>
        </p:txBody>
      </p:sp>
      <p:sp>
        <p:nvSpPr>
          <p:cNvPr id="4" name="Footer Placeholder 3"/>
          <p:cNvSpPr>
            <a:spLocks noGrp="1"/>
          </p:cNvSpPr>
          <p:nvPr>
            <p:ph type="ftr" sz="quarter" idx="2"/>
          </p:nvPr>
        </p:nvSpPr>
        <p:spPr>
          <a:xfrm>
            <a:off x="0" y="8772525"/>
            <a:ext cx="2971800" cy="46196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772525"/>
            <a:ext cx="2971800" cy="461963"/>
          </a:xfrm>
          <a:prstGeom prst="rect">
            <a:avLst/>
          </a:prstGeom>
        </p:spPr>
        <p:txBody>
          <a:bodyPr vert="horz" lIns="91440" tIns="45720" rIns="91440" bIns="45720" rtlCol="0" anchor="b"/>
          <a:lstStyle>
            <a:lvl1pPr algn="r">
              <a:defRPr sz="1200"/>
            </a:lvl1pPr>
          </a:lstStyle>
          <a:p>
            <a:fld id="{AF91E3E7-B234-4D7F-A443-CF3478807959}" type="slidenum">
              <a:rPr lang="en-CA" smtClean="0"/>
              <a:pPr/>
              <a:t>‹#›</a:t>
            </a:fld>
            <a:endParaRPr lang="en-CA"/>
          </a:p>
        </p:txBody>
      </p:sp>
    </p:spTree>
    <p:extLst>
      <p:ext uri="{BB962C8B-B14F-4D97-AF65-F5344CB8AC3E}">
        <p14:creationId xmlns:p14="http://schemas.microsoft.com/office/powerpoint/2010/main" xmlns="" val="407070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78C5306C-051D-42AC-A95A-9789A70C394F}" type="datetimeFigureOut">
              <a:rPr lang="en-CA" smtClean="0"/>
              <a:pPr/>
              <a:t>17/04/2016</a:t>
            </a:fld>
            <a:endParaRPr lang="en-CA"/>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87850"/>
            <a:ext cx="548640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525"/>
            <a:ext cx="2971800" cy="46196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772525"/>
            <a:ext cx="2971800" cy="461963"/>
          </a:xfrm>
          <a:prstGeom prst="rect">
            <a:avLst/>
          </a:prstGeom>
        </p:spPr>
        <p:txBody>
          <a:bodyPr vert="horz" lIns="91440" tIns="45720" rIns="91440" bIns="45720" rtlCol="0" anchor="b"/>
          <a:lstStyle>
            <a:lvl1pPr algn="r">
              <a:defRPr sz="1200"/>
            </a:lvl1pPr>
          </a:lstStyle>
          <a:p>
            <a:fld id="{4D67B442-F173-46FD-A399-088F53EE4A33}" type="slidenum">
              <a:rPr lang="en-CA" smtClean="0"/>
              <a:pPr/>
              <a:t>‹#›</a:t>
            </a:fld>
            <a:endParaRPr lang="en-CA"/>
          </a:p>
        </p:txBody>
      </p:sp>
    </p:spTree>
    <p:extLst>
      <p:ext uri="{BB962C8B-B14F-4D97-AF65-F5344CB8AC3E}">
        <p14:creationId xmlns:p14="http://schemas.microsoft.com/office/powerpoint/2010/main" xmlns="" val="37336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1</a:t>
            </a:fld>
            <a:endParaRPr lang="en-CA"/>
          </a:p>
        </p:txBody>
      </p:sp>
    </p:spTree>
    <p:extLst>
      <p:ext uri="{BB962C8B-B14F-4D97-AF65-F5344CB8AC3E}">
        <p14:creationId xmlns:p14="http://schemas.microsoft.com/office/powerpoint/2010/main" xmlns="" val="425183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12</a:t>
            </a:fld>
            <a:endParaRPr lang="en-CA"/>
          </a:p>
        </p:txBody>
      </p:sp>
    </p:spTree>
    <p:extLst>
      <p:ext uri="{BB962C8B-B14F-4D97-AF65-F5344CB8AC3E}">
        <p14:creationId xmlns:p14="http://schemas.microsoft.com/office/powerpoint/2010/main" xmlns="" val="351696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13</a:t>
            </a:fld>
            <a:endParaRPr lang="en-CA"/>
          </a:p>
        </p:txBody>
      </p:sp>
    </p:spTree>
    <p:extLst>
      <p:ext uri="{BB962C8B-B14F-4D97-AF65-F5344CB8AC3E}">
        <p14:creationId xmlns:p14="http://schemas.microsoft.com/office/powerpoint/2010/main" xmlns="" val="963107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14</a:t>
            </a:fld>
            <a:endParaRPr lang="en-CA"/>
          </a:p>
        </p:txBody>
      </p:sp>
    </p:spTree>
    <p:extLst>
      <p:ext uri="{BB962C8B-B14F-4D97-AF65-F5344CB8AC3E}">
        <p14:creationId xmlns:p14="http://schemas.microsoft.com/office/powerpoint/2010/main" xmlns="" val="374806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15</a:t>
            </a:fld>
            <a:endParaRPr lang="en-CA"/>
          </a:p>
        </p:txBody>
      </p:sp>
    </p:spTree>
    <p:extLst>
      <p:ext uri="{BB962C8B-B14F-4D97-AF65-F5344CB8AC3E}">
        <p14:creationId xmlns:p14="http://schemas.microsoft.com/office/powerpoint/2010/main" xmlns="" val="115548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16</a:t>
            </a:fld>
            <a:endParaRPr lang="en-CA"/>
          </a:p>
        </p:txBody>
      </p:sp>
    </p:spTree>
    <p:extLst>
      <p:ext uri="{BB962C8B-B14F-4D97-AF65-F5344CB8AC3E}">
        <p14:creationId xmlns:p14="http://schemas.microsoft.com/office/powerpoint/2010/main" xmlns="" val="344622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18</a:t>
            </a:fld>
            <a:endParaRPr lang="en-CA"/>
          </a:p>
        </p:txBody>
      </p:sp>
    </p:spTree>
    <p:extLst>
      <p:ext uri="{BB962C8B-B14F-4D97-AF65-F5344CB8AC3E}">
        <p14:creationId xmlns:p14="http://schemas.microsoft.com/office/powerpoint/2010/main" xmlns="" val="107667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19</a:t>
            </a:fld>
            <a:endParaRPr lang="en-CA"/>
          </a:p>
        </p:txBody>
      </p:sp>
    </p:spTree>
    <p:extLst>
      <p:ext uri="{BB962C8B-B14F-4D97-AF65-F5344CB8AC3E}">
        <p14:creationId xmlns:p14="http://schemas.microsoft.com/office/powerpoint/2010/main" xmlns="" val="382281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20</a:t>
            </a:fld>
            <a:endParaRPr lang="en-CA"/>
          </a:p>
        </p:txBody>
      </p:sp>
    </p:spTree>
    <p:extLst>
      <p:ext uri="{BB962C8B-B14F-4D97-AF65-F5344CB8AC3E}">
        <p14:creationId xmlns:p14="http://schemas.microsoft.com/office/powerpoint/2010/main" xmlns="" val="152541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21</a:t>
            </a:fld>
            <a:endParaRPr lang="en-CA"/>
          </a:p>
        </p:txBody>
      </p:sp>
    </p:spTree>
    <p:extLst>
      <p:ext uri="{BB962C8B-B14F-4D97-AF65-F5344CB8AC3E}">
        <p14:creationId xmlns:p14="http://schemas.microsoft.com/office/powerpoint/2010/main" xmlns="" val="149597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23</a:t>
            </a:fld>
            <a:endParaRPr lang="en-CA"/>
          </a:p>
        </p:txBody>
      </p:sp>
    </p:spTree>
    <p:extLst>
      <p:ext uri="{BB962C8B-B14F-4D97-AF65-F5344CB8AC3E}">
        <p14:creationId xmlns:p14="http://schemas.microsoft.com/office/powerpoint/2010/main" xmlns="" val="195748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2</a:t>
            </a:fld>
            <a:endParaRPr lang="en-CA"/>
          </a:p>
        </p:txBody>
      </p:sp>
    </p:spTree>
    <p:extLst>
      <p:ext uri="{BB962C8B-B14F-4D97-AF65-F5344CB8AC3E}">
        <p14:creationId xmlns:p14="http://schemas.microsoft.com/office/powerpoint/2010/main" xmlns="" val="4129509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24</a:t>
            </a:fld>
            <a:endParaRPr lang="en-CA"/>
          </a:p>
        </p:txBody>
      </p:sp>
    </p:spTree>
    <p:extLst>
      <p:ext uri="{BB962C8B-B14F-4D97-AF65-F5344CB8AC3E}">
        <p14:creationId xmlns:p14="http://schemas.microsoft.com/office/powerpoint/2010/main" xmlns="" val="221027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4</a:t>
            </a:fld>
            <a:endParaRPr lang="en-CA"/>
          </a:p>
        </p:txBody>
      </p:sp>
    </p:spTree>
    <p:extLst>
      <p:ext uri="{BB962C8B-B14F-4D97-AF65-F5344CB8AC3E}">
        <p14:creationId xmlns:p14="http://schemas.microsoft.com/office/powerpoint/2010/main" xmlns="" val="73260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5</a:t>
            </a:fld>
            <a:endParaRPr lang="en-CA"/>
          </a:p>
        </p:txBody>
      </p:sp>
    </p:spTree>
    <p:extLst>
      <p:ext uri="{BB962C8B-B14F-4D97-AF65-F5344CB8AC3E}">
        <p14:creationId xmlns:p14="http://schemas.microsoft.com/office/powerpoint/2010/main" xmlns="" val="242249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6</a:t>
            </a:fld>
            <a:endParaRPr lang="en-CA"/>
          </a:p>
        </p:txBody>
      </p:sp>
    </p:spTree>
    <p:extLst>
      <p:ext uri="{BB962C8B-B14F-4D97-AF65-F5344CB8AC3E}">
        <p14:creationId xmlns:p14="http://schemas.microsoft.com/office/powerpoint/2010/main" xmlns="" val="200678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7</a:t>
            </a:fld>
            <a:endParaRPr lang="en-CA"/>
          </a:p>
        </p:txBody>
      </p:sp>
    </p:spTree>
    <p:extLst>
      <p:ext uri="{BB962C8B-B14F-4D97-AF65-F5344CB8AC3E}">
        <p14:creationId xmlns:p14="http://schemas.microsoft.com/office/powerpoint/2010/main" xmlns="" val="106914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8</a:t>
            </a:fld>
            <a:endParaRPr lang="en-CA"/>
          </a:p>
        </p:txBody>
      </p:sp>
    </p:spTree>
    <p:extLst>
      <p:ext uri="{BB962C8B-B14F-4D97-AF65-F5344CB8AC3E}">
        <p14:creationId xmlns:p14="http://schemas.microsoft.com/office/powerpoint/2010/main" xmlns="" val="376175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10</a:t>
            </a:fld>
            <a:endParaRPr lang="en-CA"/>
          </a:p>
        </p:txBody>
      </p:sp>
    </p:spTree>
    <p:extLst>
      <p:ext uri="{BB962C8B-B14F-4D97-AF65-F5344CB8AC3E}">
        <p14:creationId xmlns:p14="http://schemas.microsoft.com/office/powerpoint/2010/main" xmlns="" val="91657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67B442-F173-46FD-A399-088F53EE4A33}" type="slidenum">
              <a:rPr lang="en-CA" smtClean="0"/>
              <a:pPr/>
              <a:t>11</a:t>
            </a:fld>
            <a:endParaRPr lang="en-CA"/>
          </a:p>
        </p:txBody>
      </p:sp>
    </p:spTree>
    <p:extLst>
      <p:ext uri="{BB962C8B-B14F-4D97-AF65-F5344CB8AC3E}">
        <p14:creationId xmlns:p14="http://schemas.microsoft.com/office/powerpoint/2010/main" xmlns="" val="2764933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itleslide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BCAFD486-1F13-418E-A22B-7D8448262A92}" type="datetimeFigureOut">
              <a:rPr lang="en-US" smtClean="0"/>
              <a:pPr/>
              <a:t>4/17/2016</a:t>
            </a:fld>
            <a:endParaRPr lang="en-US" dirty="0"/>
          </a:p>
        </p:txBody>
      </p:sp>
      <p:sp>
        <p:nvSpPr>
          <p:cNvPr id="5" name="Footer Placeholder 4"/>
          <p:cNvSpPr>
            <a:spLocks noGrp="1"/>
          </p:cNvSpPr>
          <p:nvPr>
            <p:ph type="ftr" sz="quarter" idx="11"/>
          </p:nvPr>
        </p:nvSpPr>
        <p:spPr/>
        <p:txBody>
          <a:bodyPr/>
          <a:lstStyle>
            <a:lvl1pPr>
              <a:defRPr>
                <a:solidFill>
                  <a:srgbClr val="FFC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C000"/>
                </a:solidFill>
              </a:defRPr>
            </a:lvl1pPr>
          </a:lstStyle>
          <a:p>
            <a:fld id="{34D9B5F5-773C-4E76-96C3-3A05B20BFD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FD486-1F13-418E-A22B-7D8448262A92}" type="datetimeFigureOut">
              <a:rPr lang="en-US" smtClean="0"/>
              <a:pPr/>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9B5F5-773C-4E76-96C3-3A05B20BFD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FD486-1F13-418E-A22B-7D8448262A92}" type="datetimeFigureOut">
              <a:rPr lang="en-US" smtClean="0"/>
              <a:pPr/>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9B5F5-773C-4E76-96C3-3A05B20BFD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contentslide2.gif"/>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98637"/>
            <a:ext cx="8229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BCAFD486-1F13-418E-A22B-7D8448262A92}" type="datetimeFigureOut">
              <a:rPr lang="en-US" smtClean="0"/>
              <a:pPr/>
              <a:t>4/17/2016</a:t>
            </a:fld>
            <a:endParaRPr lang="en-US" dirty="0"/>
          </a:p>
        </p:txBody>
      </p:sp>
      <p:sp>
        <p:nvSpPr>
          <p:cNvPr id="5" name="Footer Placeholder 4"/>
          <p:cNvSpPr>
            <a:spLocks noGrp="1"/>
          </p:cNvSpPr>
          <p:nvPr>
            <p:ph type="ftr" sz="quarter" idx="11"/>
          </p:nvPr>
        </p:nvSpPr>
        <p:spPr/>
        <p:txBody>
          <a:bodyPr/>
          <a:lstStyle>
            <a:lvl1pPr>
              <a:defRPr>
                <a:solidFill>
                  <a:srgbClr val="FFC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C000"/>
                </a:solidFill>
              </a:defRPr>
            </a:lvl1pPr>
          </a:lstStyle>
          <a:p>
            <a:fld id="{34D9B5F5-773C-4E76-96C3-3A05B20BFD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FD486-1F13-418E-A22B-7D8448262A92}" type="datetimeFigureOut">
              <a:rPr lang="en-US" smtClean="0"/>
              <a:pPr/>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9B5F5-773C-4E76-96C3-3A05B20BFD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FD486-1F13-418E-A22B-7D8448262A92}" type="datetimeFigureOut">
              <a:rPr lang="en-US" smtClean="0"/>
              <a:pPr/>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9B5F5-773C-4E76-96C3-3A05B20BFD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FD486-1F13-418E-A22B-7D8448262A92}" type="datetimeFigureOut">
              <a:rPr lang="en-US" smtClean="0"/>
              <a:pPr/>
              <a:t>4/17/2016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D9B5F5-773C-4E76-96C3-3A05B20BFD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FD486-1F13-418E-A22B-7D8448262A92}" type="datetimeFigureOut">
              <a:rPr lang="en-US" smtClean="0"/>
              <a:pPr/>
              <a:t>4/17/2016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D9B5F5-773C-4E76-96C3-3A05B20BFD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FD486-1F13-418E-A22B-7D8448262A92}" type="datetimeFigureOut">
              <a:rPr lang="en-US" smtClean="0"/>
              <a:pPr/>
              <a:t>4/17/2016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D9B5F5-773C-4E76-96C3-3A05B20BFD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FD486-1F13-418E-A22B-7D8448262A92}" type="datetimeFigureOut">
              <a:rPr lang="en-US" smtClean="0"/>
              <a:pPr/>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9B5F5-773C-4E76-96C3-3A05B20BFD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FD486-1F13-418E-A22B-7D8448262A92}" type="datetimeFigureOut">
              <a:rPr lang="en-US" smtClean="0"/>
              <a:pPr/>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9B5F5-773C-4E76-96C3-3A05B20BFD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FD486-1F13-418E-A22B-7D8448262A92}" type="datetimeFigureOut">
              <a:rPr lang="en-US" smtClean="0"/>
              <a:pPr/>
              <a:t>4/17/2016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9B5F5-773C-4E76-96C3-3A05B20BFD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cdsb.elearningontario.ca/d2l/home/617529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du.gov.on.ca/eng/research/strategy.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surenetwork.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381000" y="1371600"/>
            <a:ext cx="7848600" cy="3657600"/>
          </a:xfrm>
        </p:spPr>
        <p:txBody>
          <a:bodyPr>
            <a:normAutofit fontScale="70000" lnSpcReduction="20000"/>
          </a:bodyPr>
          <a:lstStyle/>
          <a:p>
            <a:r>
              <a:rPr lang="en-US" sz="4000" b="1" dirty="0" smtClean="0">
                <a:solidFill>
                  <a:srgbClr val="002060"/>
                </a:solidFill>
              </a:rPr>
              <a:t>  </a:t>
            </a:r>
          </a:p>
          <a:p>
            <a:endParaRPr lang="en-US" b="1" dirty="0" smtClean="0">
              <a:solidFill>
                <a:srgbClr val="002060"/>
              </a:solidFill>
            </a:endParaRPr>
          </a:p>
          <a:p>
            <a:r>
              <a:rPr lang="en-US" sz="5100" b="1" dirty="0">
                <a:solidFill>
                  <a:srgbClr val="002060"/>
                </a:solidFill>
              </a:rPr>
              <a:t>The </a:t>
            </a:r>
            <a:r>
              <a:rPr lang="en-US" sz="5100" b="1" i="1" dirty="0">
                <a:solidFill>
                  <a:srgbClr val="002060"/>
                </a:solidFill>
              </a:rPr>
              <a:t>CITE</a:t>
            </a:r>
            <a:r>
              <a:rPr lang="en-US" sz="5100" b="1" dirty="0">
                <a:solidFill>
                  <a:srgbClr val="002060"/>
                </a:solidFill>
              </a:rPr>
              <a:t> Initiative</a:t>
            </a:r>
          </a:p>
          <a:p>
            <a:r>
              <a:rPr lang="en-US" sz="5100" b="1" i="1" dirty="0">
                <a:solidFill>
                  <a:srgbClr val="002060"/>
                </a:solidFill>
              </a:rPr>
              <a:t>C</a:t>
            </a:r>
            <a:r>
              <a:rPr lang="en-US" sz="5100" dirty="0">
                <a:solidFill>
                  <a:srgbClr val="002060"/>
                </a:solidFill>
              </a:rPr>
              <a:t>ollaborative </a:t>
            </a:r>
            <a:r>
              <a:rPr lang="en-US" sz="5100" b="1" i="1" dirty="0">
                <a:solidFill>
                  <a:srgbClr val="002060"/>
                </a:solidFill>
              </a:rPr>
              <a:t>I</a:t>
            </a:r>
            <a:r>
              <a:rPr lang="en-US" sz="5100" dirty="0">
                <a:solidFill>
                  <a:srgbClr val="002060"/>
                </a:solidFill>
              </a:rPr>
              <a:t>nquiry </a:t>
            </a:r>
            <a:r>
              <a:rPr lang="en-US" sz="5100" b="1" i="1" dirty="0">
                <a:solidFill>
                  <a:srgbClr val="002060"/>
                </a:solidFill>
              </a:rPr>
              <a:t>T</a:t>
            </a:r>
            <a:r>
              <a:rPr lang="en-US" sz="5100" dirty="0">
                <a:solidFill>
                  <a:srgbClr val="002060"/>
                </a:solidFill>
              </a:rPr>
              <a:t>eam in </a:t>
            </a:r>
            <a:r>
              <a:rPr lang="en-US" sz="5100" b="1" i="1" dirty="0">
                <a:solidFill>
                  <a:srgbClr val="002060"/>
                </a:solidFill>
              </a:rPr>
              <a:t>E</a:t>
            </a:r>
            <a:r>
              <a:rPr lang="en-US" sz="5100" dirty="0">
                <a:solidFill>
                  <a:srgbClr val="002060"/>
                </a:solidFill>
              </a:rPr>
              <a:t>ducation</a:t>
            </a:r>
          </a:p>
          <a:p>
            <a:r>
              <a:rPr lang="en-US" sz="2900" b="1" dirty="0">
                <a:solidFill>
                  <a:srgbClr val="002060"/>
                </a:solidFill>
              </a:rPr>
              <a:t>Phase 1: January-June 2015</a:t>
            </a:r>
          </a:p>
          <a:p>
            <a:r>
              <a:rPr lang="en-US" sz="2900" b="1" dirty="0">
                <a:solidFill>
                  <a:srgbClr val="002060"/>
                </a:solidFill>
              </a:rPr>
              <a:t>Phase 2: January-June 2016</a:t>
            </a:r>
            <a:endParaRPr lang="en-US" sz="2400" b="1" dirty="0">
              <a:solidFill>
                <a:srgbClr val="002060"/>
              </a:solidFill>
            </a:endParaRPr>
          </a:p>
          <a:p>
            <a:endParaRPr lang="en-US" sz="2400" b="1" dirty="0">
              <a:solidFill>
                <a:srgbClr val="002060"/>
              </a:solidFill>
            </a:endParaRPr>
          </a:p>
          <a:p>
            <a:r>
              <a:rPr lang="en-US" sz="2400" b="1" dirty="0">
                <a:solidFill>
                  <a:srgbClr val="C00000"/>
                </a:solidFill>
              </a:rPr>
              <a:t>Presenters: Maria </a:t>
            </a:r>
            <a:r>
              <a:rPr lang="en-US" sz="2400" b="1" dirty="0" err="1">
                <a:solidFill>
                  <a:srgbClr val="C00000"/>
                </a:solidFill>
              </a:rPr>
              <a:t>Cantalini</a:t>
            </a:r>
            <a:r>
              <a:rPr lang="en-US" sz="2400" b="1" dirty="0">
                <a:solidFill>
                  <a:srgbClr val="C00000"/>
                </a:solidFill>
              </a:rPr>
              <a:t>-Williams, Debra Curtis, Kim </a:t>
            </a:r>
            <a:r>
              <a:rPr lang="en-US" sz="2400" b="1" dirty="0" err="1">
                <a:solidFill>
                  <a:srgbClr val="C00000"/>
                </a:solidFill>
              </a:rPr>
              <a:t>DeGasperis</a:t>
            </a:r>
            <a:r>
              <a:rPr lang="en-US" sz="2400" b="1" dirty="0">
                <a:solidFill>
                  <a:srgbClr val="C00000"/>
                </a:solidFill>
              </a:rPr>
              <a:t>, </a:t>
            </a:r>
          </a:p>
          <a:p>
            <a:r>
              <a:rPr lang="en-US" sz="2400" b="1" dirty="0">
                <a:solidFill>
                  <a:srgbClr val="C00000"/>
                </a:solidFill>
              </a:rPr>
              <a:t>Heather Papp, Sherrie </a:t>
            </a:r>
            <a:r>
              <a:rPr lang="en-US" sz="2400" b="1" dirty="0" err="1">
                <a:solidFill>
                  <a:srgbClr val="C00000"/>
                </a:solidFill>
              </a:rPr>
              <a:t>Rellinger</a:t>
            </a:r>
            <a:endParaRPr lang="en-US" sz="2400" b="1" dirty="0">
              <a:solidFill>
                <a:srgbClr val="C00000"/>
              </a:solidFill>
            </a:endParaRPr>
          </a:p>
          <a:p>
            <a:endParaRPr lang="en-US" sz="2400" b="1" dirty="0" smtClean="0">
              <a:solidFill>
                <a:srgbClr val="002060"/>
              </a:solidFill>
            </a:endParaRPr>
          </a:p>
          <a:p>
            <a:r>
              <a:rPr lang="en-US" sz="1200" b="1" dirty="0" smtClean="0">
                <a:solidFill>
                  <a:srgbClr val="002060"/>
                </a:solidFill>
              </a:rPr>
              <a:t>  </a:t>
            </a:r>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0640" y="872501"/>
            <a:ext cx="4428490" cy="882015"/>
          </a:xfrm>
          <a:prstGeom prst="rect">
            <a:avLst/>
          </a:prstGeom>
          <a:noFill/>
          <a:ln>
            <a:noFill/>
          </a:ln>
        </p:spPr>
      </p:pic>
    </p:spTree>
    <p:extLst>
      <p:ext uri="{BB962C8B-B14F-4D97-AF65-F5344CB8AC3E}">
        <p14:creationId xmlns:p14="http://schemas.microsoft.com/office/powerpoint/2010/main" xmlns="" val="2727845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143000"/>
          </a:xfrm>
        </p:spPr>
        <p:txBody>
          <a:bodyPr>
            <a:normAutofit fontScale="90000"/>
          </a:bodyPr>
          <a:lstStyle/>
          <a:p>
            <a:r>
              <a:rPr lang="en-CA" b="1" i="1" dirty="0" smtClean="0"/>
              <a:t>St. Peter SIPSA Problem of Practice</a:t>
            </a:r>
            <a:br>
              <a:rPr lang="en-CA" b="1" i="1" dirty="0" smtClean="0"/>
            </a:br>
            <a:r>
              <a:rPr lang="en-CA" b="1" i="1" dirty="0" smtClean="0"/>
              <a:t>2014-15 </a:t>
            </a:r>
            <a:endParaRPr lang="en-CA" b="1" i="1" dirty="0"/>
          </a:p>
        </p:txBody>
      </p:sp>
      <p:pic>
        <p:nvPicPr>
          <p:cNvPr id="5" name="Picture 4" descr="Screen shot 2016-04-17 at 7.45.59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28800" y="1524000"/>
            <a:ext cx="6019800" cy="4083990"/>
          </a:xfrm>
          <a:prstGeom prst="rect">
            <a:avLst/>
          </a:prstGeom>
        </p:spPr>
      </p:pic>
    </p:spTree>
    <p:extLst>
      <p:ext uri="{BB962C8B-B14F-4D97-AF65-F5344CB8AC3E}">
        <p14:creationId xmlns:p14="http://schemas.microsoft.com/office/powerpoint/2010/main" xmlns="" val="1989469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smtClean="0"/>
              <a:t>CITE Research Action Plan </a:t>
            </a:r>
            <a:endParaRPr lang="en-CA" b="1" i="1" dirty="0"/>
          </a:p>
        </p:txBody>
      </p:sp>
      <p:sp>
        <p:nvSpPr>
          <p:cNvPr id="3" name="Content Placeholder 2"/>
          <p:cNvSpPr>
            <a:spLocks noGrp="1"/>
          </p:cNvSpPr>
          <p:nvPr>
            <p:ph idx="1"/>
          </p:nvPr>
        </p:nvSpPr>
        <p:spPr>
          <a:xfrm>
            <a:off x="457200" y="1447801"/>
            <a:ext cx="8229600" cy="4419600"/>
          </a:xfrm>
        </p:spPr>
        <p:txBody>
          <a:bodyPr>
            <a:normAutofit/>
          </a:bodyPr>
          <a:lstStyle/>
          <a:p>
            <a:r>
              <a:rPr lang="en-CA" sz="2800" dirty="0" smtClean="0"/>
              <a:t>Identify </a:t>
            </a:r>
            <a:r>
              <a:rPr lang="en-CA" sz="2800" dirty="0"/>
              <a:t>a Problem/Goal/</a:t>
            </a:r>
            <a:r>
              <a:rPr lang="en-CA" sz="2800" dirty="0" smtClean="0"/>
              <a:t>Challenge</a:t>
            </a:r>
            <a:endParaRPr lang="en-CA" sz="2800" dirty="0"/>
          </a:p>
          <a:p>
            <a:r>
              <a:rPr lang="en-CA" sz="2800" dirty="0"/>
              <a:t>Develop a </a:t>
            </a:r>
            <a:r>
              <a:rPr lang="en-CA" sz="2800" dirty="0" smtClean="0"/>
              <a:t>Plan or (Focus Question or Theory of Action)</a:t>
            </a:r>
            <a:endParaRPr lang="en-CA" sz="2800" dirty="0"/>
          </a:p>
          <a:p>
            <a:r>
              <a:rPr lang="en-CA" sz="2800" dirty="0"/>
              <a:t>Act and Implement Strategies</a:t>
            </a:r>
          </a:p>
          <a:p>
            <a:r>
              <a:rPr lang="en-CA" sz="2800" dirty="0"/>
              <a:t>Observe and Collect Documentation/Data/Evidence</a:t>
            </a:r>
          </a:p>
          <a:p>
            <a:r>
              <a:rPr lang="en-CA" sz="2800" dirty="0"/>
              <a:t>Reflect on Successes </a:t>
            </a:r>
            <a:endParaRPr lang="en-CA" sz="2800" dirty="0" smtClean="0"/>
          </a:p>
          <a:p>
            <a:pPr marL="0" indent="0">
              <a:buNone/>
            </a:pPr>
            <a:r>
              <a:rPr lang="en-CA" sz="2800" dirty="0" smtClean="0"/>
              <a:t>   and Share Effective </a:t>
            </a:r>
          </a:p>
          <a:p>
            <a:pPr marL="0" indent="0">
              <a:buNone/>
            </a:pPr>
            <a:r>
              <a:rPr lang="en-CA" sz="2800" dirty="0" smtClean="0"/>
              <a:t>   </a:t>
            </a:r>
            <a:r>
              <a:rPr lang="en-CA" sz="2800" dirty="0"/>
              <a:t>Strategies</a:t>
            </a:r>
          </a:p>
          <a:p>
            <a:endParaRPr lang="en-CA" dirty="0"/>
          </a:p>
        </p:txBody>
      </p:sp>
      <p:pic>
        <p:nvPicPr>
          <p:cNvPr id="5" name="Picture 4" descr="Screen shot 2016-03-24 at 7.55.25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14800" y="4038600"/>
            <a:ext cx="2099271"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2612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1"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1"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1"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5000"/>
                            </p:stCondLst>
                            <p:childTnLst>
                              <p:par>
                                <p:cTn id="28" presetID="10" presetClass="entr" presetSubtype="0" fill="hold" grpId="1"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par>
                          <p:cTn id="31" fill="hold">
                            <p:stCondLst>
                              <p:cond delay="5500"/>
                            </p:stCondLst>
                            <p:childTnLst>
                              <p:par>
                                <p:cTn id="32" presetID="15"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2000" fill="hold"/>
                                        <p:tgtEl>
                                          <p:spTgt spid="5"/>
                                        </p:tgtEl>
                                        <p:attrNameLst>
                                          <p:attrName>ppt_w</p:attrName>
                                        </p:attrNameLst>
                                      </p:cBhvr>
                                      <p:tavLst>
                                        <p:tav tm="0">
                                          <p:val>
                                            <p:fltVal val="0"/>
                                          </p:val>
                                        </p:tav>
                                        <p:tav tm="100000">
                                          <p:val>
                                            <p:strVal val="#ppt_w"/>
                                          </p:val>
                                        </p:tav>
                                      </p:tavLst>
                                    </p:anim>
                                    <p:anim calcmode="lin" valueType="num">
                                      <p:cBhvr>
                                        <p:cTn id="35" dur="2000" fill="hold"/>
                                        <p:tgtEl>
                                          <p:spTgt spid="5"/>
                                        </p:tgtEl>
                                        <p:attrNameLst>
                                          <p:attrName>ppt_h</p:attrName>
                                        </p:attrNameLst>
                                      </p:cBhvr>
                                      <p:tavLst>
                                        <p:tav tm="0">
                                          <p:val>
                                            <p:fltVal val="0"/>
                                          </p:val>
                                        </p:tav>
                                        <p:tav tm="100000">
                                          <p:val>
                                            <p:strVal val="#ppt_h"/>
                                          </p:val>
                                        </p:tav>
                                      </p:tavLst>
                                    </p:anim>
                                    <p:anim calcmode="lin" valueType="num">
                                      <p:cBhvr>
                                        <p:cTn id="36"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smtClean="0"/>
              <a:t>Research Action Plan</a:t>
            </a:r>
            <a:endParaRPr lang="en-CA"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4650770"/>
              </p:ext>
            </p:extLst>
          </p:nvPr>
        </p:nvGraphicFramePr>
        <p:xfrm>
          <a:off x="381000" y="3352800"/>
          <a:ext cx="8229602" cy="2240280"/>
        </p:xfrm>
        <a:graphic>
          <a:graphicData uri="http://schemas.openxmlformats.org/drawingml/2006/table">
            <a:tbl>
              <a:tblPr firstRow="1" firstCol="1" bandRow="1"/>
              <a:tblGrid>
                <a:gridCol w="950999"/>
                <a:gridCol w="1471261"/>
                <a:gridCol w="1762923"/>
                <a:gridCol w="1204936"/>
                <a:gridCol w="1620282"/>
                <a:gridCol w="1219201"/>
              </a:tblGrid>
              <a:tr h="2240280">
                <a:tc>
                  <a:txBody>
                    <a:bodyPr/>
                    <a:lstStyle/>
                    <a:p>
                      <a:pPr algn="ctr">
                        <a:lnSpc>
                          <a:spcPct val="115000"/>
                        </a:lnSpc>
                        <a:spcAft>
                          <a:spcPts val="0"/>
                        </a:spcAft>
                      </a:pPr>
                      <a:r>
                        <a:rPr lang="en-CA" sz="1600" b="1" dirty="0" smtClean="0">
                          <a:effectLst/>
                          <a:latin typeface="Calibri"/>
                          <a:ea typeface="Times New Roman"/>
                          <a:cs typeface="Times New Roman"/>
                        </a:rPr>
                        <a:t>Teacher</a:t>
                      </a:r>
                    </a:p>
                    <a:p>
                      <a:pPr algn="ctr">
                        <a:lnSpc>
                          <a:spcPct val="115000"/>
                        </a:lnSpc>
                        <a:spcAft>
                          <a:spcPts val="0"/>
                        </a:spcAft>
                      </a:pPr>
                      <a:endParaRPr lang="en-CA" sz="1600" b="1" dirty="0" smtClean="0">
                        <a:effectLst/>
                        <a:latin typeface="Calibri"/>
                        <a:ea typeface="Times New Roman"/>
                        <a:cs typeface="Times New Roman"/>
                      </a:endParaRPr>
                    </a:p>
                    <a:p>
                      <a:pPr algn="ctr">
                        <a:lnSpc>
                          <a:spcPct val="115000"/>
                        </a:lnSpc>
                        <a:spcAft>
                          <a:spcPts val="0"/>
                        </a:spcAft>
                      </a:pPr>
                      <a:endParaRPr lang="en-CA" sz="1600" b="1" dirty="0" smtClean="0">
                        <a:effectLst/>
                        <a:latin typeface="Calibri"/>
                        <a:ea typeface="Times New Roman"/>
                        <a:cs typeface="Times New Roman"/>
                      </a:endParaRPr>
                    </a:p>
                    <a:p>
                      <a:pPr algn="ctr">
                        <a:lnSpc>
                          <a:spcPct val="115000"/>
                        </a:lnSpc>
                        <a:spcAft>
                          <a:spcPts val="0"/>
                        </a:spcAft>
                      </a:pP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Focus</a:t>
                      </a:r>
                      <a:endParaRPr lang="en-CA" sz="1600" dirty="0">
                        <a:effectLst/>
                        <a:latin typeface="Calibri"/>
                        <a:ea typeface="Times New Roman"/>
                        <a:cs typeface="Times New Roman"/>
                      </a:endParaRPr>
                    </a:p>
                    <a:p>
                      <a:pPr algn="ctr">
                        <a:lnSpc>
                          <a:spcPct val="115000"/>
                        </a:lnSpc>
                        <a:spcAft>
                          <a:spcPts val="0"/>
                        </a:spcAft>
                      </a:pPr>
                      <a:r>
                        <a:rPr lang="en-CA" sz="1600" b="1" dirty="0" smtClean="0">
                          <a:effectLst/>
                          <a:latin typeface="Calibri"/>
                          <a:ea typeface="Times New Roman"/>
                          <a:cs typeface="Times New Roman"/>
                        </a:rPr>
                        <a:t>Area/Goal</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Action/Strategies</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smtClean="0">
                          <a:effectLst/>
                          <a:latin typeface="Calibri"/>
                          <a:ea typeface="Times New Roman"/>
                          <a:cs typeface="Times New Roman"/>
                        </a:rPr>
                        <a:t>Research </a:t>
                      </a:r>
                      <a:r>
                        <a:rPr lang="en-CA" sz="1600" b="1" dirty="0">
                          <a:effectLst/>
                          <a:latin typeface="Calibri"/>
                          <a:ea typeface="Times New Roman"/>
                          <a:cs typeface="Times New Roman"/>
                        </a:rPr>
                        <a:t>and Resources</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Pedagogical </a:t>
                      </a:r>
                      <a:r>
                        <a:rPr lang="en-CA" sz="1600" b="1" dirty="0" smtClean="0">
                          <a:effectLst/>
                          <a:latin typeface="Calibri"/>
                          <a:ea typeface="Times New Roman"/>
                          <a:cs typeface="Times New Roman"/>
                        </a:rPr>
                        <a:t>Documentation/Data </a:t>
                      </a:r>
                      <a:r>
                        <a:rPr lang="en-CA" sz="1600" b="1" dirty="0">
                          <a:effectLst/>
                          <a:latin typeface="Calibri"/>
                          <a:ea typeface="Times New Roman"/>
                          <a:cs typeface="Times New Roman"/>
                        </a:rPr>
                        <a:t>to be Collected </a:t>
                      </a:r>
                      <a:endParaRPr lang="en-CA" sz="1600" dirty="0">
                        <a:effectLst/>
                        <a:latin typeface="Calibri"/>
                        <a:ea typeface="Times New Roman"/>
                        <a:cs typeface="Times New Roman"/>
                      </a:endParaRPr>
                    </a:p>
                    <a:p>
                      <a:pPr algn="ctr">
                        <a:lnSpc>
                          <a:spcPct val="115000"/>
                        </a:lnSpc>
                        <a:spcAft>
                          <a:spcPts val="0"/>
                        </a:spcAft>
                      </a:pPr>
                      <a:r>
                        <a:rPr lang="en-CA" sz="1600" dirty="0">
                          <a:effectLst/>
                          <a:latin typeface="Calibri"/>
                          <a:ea typeface="Times New Roman"/>
                          <a:cs typeface="Times New Roman"/>
                        </a:rPr>
                        <a:t> </a:t>
                      </a: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Evidence of </a:t>
                      </a:r>
                      <a:r>
                        <a:rPr lang="en-CA" sz="1600" b="1" dirty="0" smtClean="0">
                          <a:effectLst/>
                          <a:latin typeface="Calibri"/>
                          <a:ea typeface="Times New Roman"/>
                          <a:cs typeface="Times New Roman"/>
                        </a:rPr>
                        <a:t>Success</a:t>
                      </a:r>
                      <a:endParaRPr lang="en-CA" sz="1600" dirty="0">
                        <a:effectLst/>
                        <a:latin typeface="Calibri"/>
                        <a:ea typeface="Times New Roman"/>
                        <a:cs typeface="Times New Roman"/>
                      </a:endParaRPr>
                    </a:p>
                    <a:p>
                      <a:pPr algn="ctr">
                        <a:lnSpc>
                          <a:spcPct val="115000"/>
                        </a:lnSpc>
                        <a:spcAft>
                          <a:spcPts val="0"/>
                        </a:spcAft>
                      </a:pPr>
                      <a:r>
                        <a:rPr lang="en-CA" sz="1600" b="1" dirty="0">
                          <a:effectLst/>
                          <a:latin typeface="Calibri"/>
                          <a:ea typeface="Times New Roman"/>
                          <a:cs typeface="Times New Roman"/>
                        </a:rPr>
                        <a:t> </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1"/>
          <p:cNvSpPr>
            <a:spLocks noChangeArrowheads="1"/>
          </p:cNvSpPr>
          <p:nvPr/>
        </p:nvSpPr>
        <p:spPr bwMode="auto">
          <a:xfrm>
            <a:off x="4936824" y="3139558"/>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381000" y="1567696"/>
            <a:ext cx="8229600" cy="1785104"/>
          </a:xfrm>
          <a:prstGeom prst="rect">
            <a:avLst/>
          </a:prstGeom>
          <a:noFill/>
          <a:ln>
            <a:solidFill>
              <a:schemeClr val="tx1"/>
            </a:solidFill>
          </a:ln>
        </p:spPr>
        <p:txBody>
          <a:bodyPr wrap="square" rtlCol="0">
            <a:spAutoFit/>
          </a:bodyPr>
          <a:lstStyle/>
          <a:p>
            <a:pPr>
              <a:lnSpc>
                <a:spcPct val="115000"/>
              </a:lnSpc>
              <a:spcAft>
                <a:spcPts val="0"/>
              </a:spcAft>
            </a:pPr>
            <a:r>
              <a:rPr lang="en-CA" sz="2400" b="1" dirty="0">
                <a:ea typeface="Times New Roman"/>
                <a:cs typeface="Times New Roman"/>
              </a:rPr>
              <a:t>Focus Question:</a:t>
            </a:r>
            <a:endParaRPr lang="en-CA" sz="2400" dirty="0">
              <a:ea typeface="Times New Roman"/>
              <a:cs typeface="Times New Roman"/>
            </a:endParaRPr>
          </a:p>
          <a:p>
            <a:pPr>
              <a:lnSpc>
                <a:spcPct val="115000"/>
              </a:lnSpc>
              <a:spcAft>
                <a:spcPts val="0"/>
              </a:spcAft>
            </a:pPr>
            <a:r>
              <a:rPr lang="en-CA" sz="2800" b="1" dirty="0">
                <a:solidFill>
                  <a:srgbClr val="4C8273"/>
                </a:solidFill>
                <a:ea typeface="Times New Roman"/>
                <a:cs typeface="Times New Roman"/>
              </a:rPr>
              <a:t>How can we foster an environment that is conducive to productive engagement for learning?</a:t>
            </a:r>
            <a:endParaRPr lang="en-CA" sz="2800" dirty="0">
              <a:solidFill>
                <a:srgbClr val="4C8273"/>
              </a:solidFill>
              <a:ea typeface="Times New Roman"/>
              <a:cs typeface="Times New Roman"/>
            </a:endParaRPr>
          </a:p>
          <a:p>
            <a:endParaRPr lang="en-US" dirty="0"/>
          </a:p>
        </p:txBody>
      </p:sp>
    </p:spTree>
    <p:extLst>
      <p:ext uri="{BB962C8B-B14F-4D97-AF65-F5344CB8AC3E}">
        <p14:creationId xmlns:p14="http://schemas.microsoft.com/office/powerpoint/2010/main" xmlns="" val="27198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414838186"/>
              </p:ext>
            </p:extLst>
          </p:nvPr>
        </p:nvGraphicFramePr>
        <p:xfrm>
          <a:off x="381000" y="304800"/>
          <a:ext cx="8382001" cy="2885990"/>
        </p:xfrm>
        <a:graphic>
          <a:graphicData uri="http://schemas.openxmlformats.org/drawingml/2006/table">
            <a:tbl>
              <a:tblPr firstRow="1" firstCol="1" bandRow="1"/>
              <a:tblGrid>
                <a:gridCol w="968610"/>
                <a:gridCol w="1498506"/>
                <a:gridCol w="1795570"/>
                <a:gridCol w="1227249"/>
                <a:gridCol w="1530048"/>
                <a:gridCol w="1362018"/>
              </a:tblGrid>
              <a:tr h="1427451">
                <a:tc gridSpan="6">
                  <a:txBody>
                    <a:bodyPr/>
                    <a:lstStyle/>
                    <a:p>
                      <a:pPr>
                        <a:lnSpc>
                          <a:spcPct val="115000"/>
                        </a:lnSpc>
                        <a:spcAft>
                          <a:spcPts val="0"/>
                        </a:spcAft>
                      </a:pPr>
                      <a:r>
                        <a:rPr lang="en-CA" sz="2000" b="1" dirty="0">
                          <a:effectLst/>
                          <a:latin typeface="Calibri"/>
                          <a:ea typeface="Times New Roman"/>
                          <a:cs typeface="Times New Roman"/>
                        </a:rPr>
                        <a:t>Focus Question:</a:t>
                      </a:r>
                      <a:endParaRPr lang="en-CA" sz="2000" dirty="0">
                        <a:effectLst/>
                        <a:latin typeface="Calibri"/>
                        <a:ea typeface="Times New Roman"/>
                        <a:cs typeface="Times New Roman"/>
                      </a:endParaRPr>
                    </a:p>
                    <a:p>
                      <a:pPr>
                        <a:lnSpc>
                          <a:spcPct val="115000"/>
                        </a:lnSpc>
                        <a:spcAft>
                          <a:spcPts val="0"/>
                        </a:spcAft>
                      </a:pPr>
                      <a:r>
                        <a:rPr lang="en-CA" sz="2400" b="1" dirty="0">
                          <a:solidFill>
                            <a:srgbClr val="1F497D"/>
                          </a:solidFill>
                          <a:effectLst/>
                          <a:latin typeface="Calibri"/>
                          <a:ea typeface="Times New Roman"/>
                          <a:cs typeface="Times New Roman"/>
                        </a:rPr>
                        <a:t>How can we foster an environment that is conducive to productive engagement for </a:t>
                      </a:r>
                      <a:r>
                        <a:rPr lang="en-CA" sz="2400" b="1" dirty="0" smtClean="0">
                          <a:solidFill>
                            <a:srgbClr val="1F497D"/>
                          </a:solidFill>
                          <a:effectLst/>
                          <a:latin typeface="Calibri"/>
                          <a:ea typeface="Times New Roman"/>
                          <a:cs typeface="Times New Roman"/>
                        </a:rPr>
                        <a:t>learning?</a:t>
                      </a:r>
                      <a:endParaRPr lang="en-CA" sz="10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458539">
                <a:tc>
                  <a:txBody>
                    <a:bodyPr/>
                    <a:lstStyle/>
                    <a:p>
                      <a:pPr algn="ctr">
                        <a:lnSpc>
                          <a:spcPct val="115000"/>
                        </a:lnSpc>
                        <a:spcAft>
                          <a:spcPts val="0"/>
                        </a:spcAft>
                      </a:pPr>
                      <a:r>
                        <a:rPr lang="en-CA" sz="1600" b="1" dirty="0" smtClean="0">
                          <a:effectLst/>
                          <a:latin typeface="Calibri"/>
                          <a:ea typeface="Times New Roman"/>
                          <a:cs typeface="Times New Roman"/>
                        </a:rPr>
                        <a:t>Teacher</a:t>
                      </a:r>
                    </a:p>
                    <a:p>
                      <a:pPr algn="ctr">
                        <a:lnSpc>
                          <a:spcPct val="115000"/>
                        </a:lnSpc>
                        <a:spcAft>
                          <a:spcPts val="0"/>
                        </a:spcAft>
                      </a:pPr>
                      <a:endParaRPr lang="en-CA" sz="1600" b="1" dirty="0" smtClean="0">
                        <a:effectLst/>
                        <a:latin typeface="Calibri"/>
                        <a:ea typeface="Times New Roman"/>
                        <a:cs typeface="Times New Roman"/>
                      </a:endParaRPr>
                    </a:p>
                    <a:p>
                      <a:pPr algn="ctr">
                        <a:lnSpc>
                          <a:spcPct val="115000"/>
                        </a:lnSpc>
                        <a:spcAft>
                          <a:spcPts val="0"/>
                        </a:spcAft>
                      </a:pPr>
                      <a:endParaRPr lang="en-CA" sz="1600" b="1" dirty="0" smtClean="0">
                        <a:effectLst/>
                        <a:latin typeface="Calibri"/>
                        <a:ea typeface="Times New Roman"/>
                        <a:cs typeface="Times New Roman"/>
                      </a:endParaRPr>
                    </a:p>
                    <a:p>
                      <a:pPr algn="ctr">
                        <a:lnSpc>
                          <a:spcPct val="115000"/>
                        </a:lnSpc>
                        <a:spcAft>
                          <a:spcPts val="0"/>
                        </a:spcAft>
                      </a:pP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Focus</a:t>
                      </a:r>
                      <a:endParaRPr lang="en-CA" sz="1600" dirty="0">
                        <a:effectLst/>
                        <a:latin typeface="Calibri"/>
                        <a:ea typeface="Times New Roman"/>
                        <a:cs typeface="Times New Roman"/>
                      </a:endParaRPr>
                    </a:p>
                    <a:p>
                      <a:pPr algn="ctr">
                        <a:lnSpc>
                          <a:spcPct val="115000"/>
                        </a:lnSpc>
                        <a:spcAft>
                          <a:spcPts val="0"/>
                        </a:spcAft>
                      </a:pPr>
                      <a:r>
                        <a:rPr lang="en-CA" sz="1600" b="1" dirty="0" smtClean="0">
                          <a:effectLst/>
                          <a:latin typeface="Calibri"/>
                          <a:ea typeface="Times New Roman"/>
                          <a:cs typeface="Times New Roman"/>
                        </a:rPr>
                        <a:t>Area/Goal</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Action/Strategies</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smtClean="0">
                          <a:effectLst/>
                          <a:latin typeface="Calibri"/>
                          <a:ea typeface="Times New Roman"/>
                          <a:cs typeface="Times New Roman"/>
                        </a:rPr>
                        <a:t>Research </a:t>
                      </a:r>
                      <a:r>
                        <a:rPr lang="en-CA" sz="1600" b="1" dirty="0">
                          <a:effectLst/>
                          <a:latin typeface="Calibri"/>
                          <a:ea typeface="Times New Roman"/>
                          <a:cs typeface="Times New Roman"/>
                        </a:rPr>
                        <a:t>and Resources</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Pedagogical </a:t>
                      </a:r>
                      <a:r>
                        <a:rPr lang="en-CA" sz="1600" b="1" dirty="0" smtClean="0">
                          <a:effectLst/>
                          <a:latin typeface="Calibri"/>
                          <a:ea typeface="Times New Roman"/>
                          <a:cs typeface="Times New Roman"/>
                        </a:rPr>
                        <a:t>Documentation/Data </a:t>
                      </a:r>
                      <a:r>
                        <a:rPr lang="en-CA" sz="1600" b="1" dirty="0">
                          <a:effectLst/>
                          <a:latin typeface="Calibri"/>
                          <a:ea typeface="Times New Roman"/>
                          <a:cs typeface="Times New Roman"/>
                        </a:rPr>
                        <a:t>to be Collected </a:t>
                      </a:r>
                      <a:endParaRPr lang="en-CA" sz="1600" dirty="0">
                        <a:effectLst/>
                        <a:latin typeface="Calibri"/>
                        <a:ea typeface="Times New Roman"/>
                        <a:cs typeface="Times New Roman"/>
                      </a:endParaRPr>
                    </a:p>
                    <a:p>
                      <a:pPr algn="ctr">
                        <a:lnSpc>
                          <a:spcPct val="115000"/>
                        </a:lnSpc>
                        <a:spcAft>
                          <a:spcPts val="0"/>
                        </a:spcAft>
                      </a:pPr>
                      <a:r>
                        <a:rPr lang="en-CA" sz="1600" dirty="0">
                          <a:effectLst/>
                          <a:latin typeface="Calibri"/>
                          <a:ea typeface="Times New Roman"/>
                          <a:cs typeface="Times New Roman"/>
                        </a:rPr>
                        <a:t> </a:t>
                      </a: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Evidence of </a:t>
                      </a:r>
                      <a:r>
                        <a:rPr lang="en-CA" sz="1600" b="1" dirty="0" smtClean="0">
                          <a:effectLst/>
                          <a:latin typeface="Calibri"/>
                          <a:ea typeface="Times New Roman"/>
                          <a:cs typeface="Times New Roman"/>
                        </a:rPr>
                        <a:t>Success</a:t>
                      </a:r>
                      <a:endParaRPr lang="en-CA" sz="1600" dirty="0">
                        <a:effectLst/>
                        <a:latin typeface="Calibri"/>
                        <a:ea typeface="Times New Roman"/>
                        <a:cs typeface="Times New Roman"/>
                      </a:endParaRPr>
                    </a:p>
                    <a:p>
                      <a:pPr algn="ctr">
                        <a:lnSpc>
                          <a:spcPct val="115000"/>
                        </a:lnSpc>
                        <a:spcAft>
                          <a:spcPts val="0"/>
                        </a:spcAft>
                      </a:pPr>
                      <a:r>
                        <a:rPr lang="en-CA" sz="1600" b="1" dirty="0">
                          <a:effectLst/>
                          <a:latin typeface="Calibri"/>
                          <a:ea typeface="Times New Roman"/>
                          <a:cs typeface="Times New Roman"/>
                        </a:rPr>
                        <a:t> </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1"/>
          <p:cNvSpPr>
            <a:spLocks noChangeArrowheads="1"/>
          </p:cNvSpPr>
          <p:nvPr/>
        </p:nvSpPr>
        <p:spPr bwMode="auto">
          <a:xfrm>
            <a:off x="4936824" y="3139558"/>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a:picLocks noChangeAspect="1"/>
          </p:cNvPicPr>
          <p:nvPr/>
        </p:nvPicPr>
        <p:blipFill>
          <a:blip r:embed="rId3" cstate="print"/>
          <a:stretch>
            <a:fillRect/>
          </a:stretch>
        </p:blipFill>
        <p:spPr>
          <a:xfrm>
            <a:off x="609600" y="2376487"/>
            <a:ext cx="3096755" cy="4633913"/>
          </a:xfrm>
          <a:prstGeom prst="rect">
            <a:avLst/>
          </a:prstGeom>
        </p:spPr>
      </p:pic>
    </p:spTree>
    <p:extLst>
      <p:ext uri="{BB962C8B-B14F-4D97-AF65-F5344CB8AC3E}">
        <p14:creationId xmlns:p14="http://schemas.microsoft.com/office/powerpoint/2010/main" xmlns="" val="1904886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10482250"/>
              </p:ext>
            </p:extLst>
          </p:nvPr>
        </p:nvGraphicFramePr>
        <p:xfrm>
          <a:off x="457199" y="381000"/>
          <a:ext cx="8229602" cy="2822109"/>
        </p:xfrm>
        <a:graphic>
          <a:graphicData uri="http://schemas.openxmlformats.org/drawingml/2006/table">
            <a:tbl>
              <a:tblPr firstRow="1" firstCol="1" bandRow="1"/>
              <a:tblGrid>
                <a:gridCol w="950999"/>
                <a:gridCol w="1471261"/>
                <a:gridCol w="1762923"/>
                <a:gridCol w="1204936"/>
                <a:gridCol w="1502229"/>
                <a:gridCol w="1337254"/>
              </a:tblGrid>
              <a:tr h="1338529">
                <a:tc gridSpan="6">
                  <a:txBody>
                    <a:bodyPr/>
                    <a:lstStyle/>
                    <a:p>
                      <a:pPr>
                        <a:lnSpc>
                          <a:spcPct val="115000"/>
                        </a:lnSpc>
                        <a:spcAft>
                          <a:spcPts val="0"/>
                        </a:spcAft>
                      </a:pPr>
                      <a:r>
                        <a:rPr lang="en-CA" sz="2000" b="1" dirty="0">
                          <a:effectLst/>
                          <a:latin typeface="Calibri"/>
                          <a:ea typeface="Times New Roman"/>
                          <a:cs typeface="Times New Roman"/>
                        </a:rPr>
                        <a:t>Focus Question:</a:t>
                      </a:r>
                      <a:endParaRPr lang="en-CA" sz="2000" dirty="0">
                        <a:effectLst/>
                        <a:latin typeface="Calibri"/>
                        <a:ea typeface="Times New Roman"/>
                        <a:cs typeface="Times New Roman"/>
                      </a:endParaRPr>
                    </a:p>
                    <a:p>
                      <a:pPr>
                        <a:lnSpc>
                          <a:spcPct val="115000"/>
                        </a:lnSpc>
                        <a:spcAft>
                          <a:spcPts val="0"/>
                        </a:spcAft>
                      </a:pPr>
                      <a:r>
                        <a:rPr lang="en-CA" sz="2400" b="1" dirty="0">
                          <a:solidFill>
                            <a:srgbClr val="1F497D"/>
                          </a:solidFill>
                          <a:effectLst/>
                          <a:latin typeface="Calibri"/>
                          <a:ea typeface="Times New Roman"/>
                          <a:cs typeface="Times New Roman"/>
                        </a:rPr>
                        <a:t>How can we foster an environment that is conducive to productive engagement for learning?</a:t>
                      </a:r>
                      <a:endParaRPr lang="en-CA" sz="2400" dirty="0">
                        <a:effectLst/>
                        <a:latin typeface="Calibri"/>
                        <a:ea typeface="Times New Roman"/>
                        <a:cs typeface="Times New Roman"/>
                      </a:endParaRPr>
                    </a:p>
                    <a:p>
                      <a:pPr>
                        <a:lnSpc>
                          <a:spcPct val="115000"/>
                        </a:lnSpc>
                        <a:spcAft>
                          <a:spcPts val="0"/>
                        </a:spcAft>
                      </a:pPr>
                      <a:r>
                        <a:rPr lang="en-CA" sz="1200" b="1" dirty="0">
                          <a:effectLst/>
                          <a:latin typeface="Calibri"/>
                          <a:ea typeface="Times New Roman"/>
                          <a:cs typeface="Times New Roman"/>
                        </a:rPr>
                        <a:t> </a:t>
                      </a:r>
                      <a:endParaRPr lang="en-CA" sz="10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420029">
                <a:tc>
                  <a:txBody>
                    <a:bodyPr/>
                    <a:lstStyle/>
                    <a:p>
                      <a:pPr algn="ctr">
                        <a:lnSpc>
                          <a:spcPct val="115000"/>
                        </a:lnSpc>
                        <a:spcAft>
                          <a:spcPts val="0"/>
                        </a:spcAft>
                      </a:pPr>
                      <a:r>
                        <a:rPr lang="en-CA" sz="1600" b="1" dirty="0" smtClean="0">
                          <a:effectLst/>
                          <a:latin typeface="Calibri"/>
                          <a:ea typeface="Times New Roman"/>
                          <a:cs typeface="Times New Roman"/>
                        </a:rPr>
                        <a:t>Teacher</a:t>
                      </a:r>
                    </a:p>
                    <a:p>
                      <a:pPr algn="ctr">
                        <a:lnSpc>
                          <a:spcPct val="115000"/>
                        </a:lnSpc>
                        <a:spcAft>
                          <a:spcPts val="0"/>
                        </a:spcAft>
                      </a:pPr>
                      <a:endParaRPr lang="en-CA" sz="1600" b="1" dirty="0" smtClean="0">
                        <a:effectLst/>
                        <a:latin typeface="Calibri"/>
                        <a:ea typeface="Times New Roman"/>
                        <a:cs typeface="Times New Roman"/>
                      </a:endParaRPr>
                    </a:p>
                    <a:p>
                      <a:pPr algn="ctr">
                        <a:lnSpc>
                          <a:spcPct val="115000"/>
                        </a:lnSpc>
                        <a:spcAft>
                          <a:spcPts val="0"/>
                        </a:spcAft>
                      </a:pPr>
                      <a:endParaRPr lang="en-CA" sz="1600" b="1" dirty="0" smtClean="0">
                        <a:effectLst/>
                        <a:latin typeface="Calibri"/>
                        <a:ea typeface="Times New Roman"/>
                        <a:cs typeface="Times New Roman"/>
                      </a:endParaRPr>
                    </a:p>
                    <a:p>
                      <a:pPr algn="ctr">
                        <a:lnSpc>
                          <a:spcPct val="115000"/>
                        </a:lnSpc>
                        <a:spcAft>
                          <a:spcPts val="0"/>
                        </a:spcAft>
                      </a:pP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Focus</a:t>
                      </a:r>
                      <a:endParaRPr lang="en-CA" sz="1600" dirty="0">
                        <a:effectLst/>
                        <a:latin typeface="Calibri"/>
                        <a:ea typeface="Times New Roman"/>
                        <a:cs typeface="Times New Roman"/>
                      </a:endParaRPr>
                    </a:p>
                    <a:p>
                      <a:pPr algn="ctr">
                        <a:lnSpc>
                          <a:spcPct val="115000"/>
                        </a:lnSpc>
                        <a:spcAft>
                          <a:spcPts val="0"/>
                        </a:spcAft>
                      </a:pPr>
                      <a:r>
                        <a:rPr lang="en-CA" sz="1600" b="1" dirty="0" smtClean="0">
                          <a:effectLst/>
                          <a:latin typeface="Calibri"/>
                          <a:ea typeface="Times New Roman"/>
                          <a:cs typeface="Times New Roman"/>
                        </a:rPr>
                        <a:t>Area/Goal</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dirty="0" smtClean="0"/>
                        <a:t>Action/Strategies</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smtClean="0">
                          <a:effectLst/>
                          <a:latin typeface="Calibri"/>
                          <a:ea typeface="Times New Roman"/>
                          <a:cs typeface="Times New Roman"/>
                        </a:rPr>
                        <a:t>Research </a:t>
                      </a:r>
                      <a:r>
                        <a:rPr lang="en-CA" sz="1600" b="1" dirty="0">
                          <a:effectLst/>
                          <a:latin typeface="Calibri"/>
                          <a:ea typeface="Times New Roman"/>
                          <a:cs typeface="Times New Roman"/>
                        </a:rPr>
                        <a:t>and Resources</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Pedagogical </a:t>
                      </a:r>
                      <a:r>
                        <a:rPr lang="en-CA" sz="1600" b="1" dirty="0" smtClean="0">
                          <a:effectLst/>
                          <a:latin typeface="Calibri"/>
                          <a:ea typeface="Times New Roman"/>
                          <a:cs typeface="Times New Roman"/>
                        </a:rPr>
                        <a:t>Documentation/Data </a:t>
                      </a:r>
                      <a:r>
                        <a:rPr lang="en-CA" sz="1600" b="1" dirty="0">
                          <a:effectLst/>
                          <a:latin typeface="Calibri"/>
                          <a:ea typeface="Times New Roman"/>
                          <a:cs typeface="Times New Roman"/>
                        </a:rPr>
                        <a:t>to be Collected </a:t>
                      </a:r>
                      <a:endParaRPr lang="en-CA" sz="1600" dirty="0">
                        <a:effectLst/>
                        <a:latin typeface="Calibri"/>
                        <a:ea typeface="Times New Roman"/>
                        <a:cs typeface="Times New Roman"/>
                      </a:endParaRPr>
                    </a:p>
                    <a:p>
                      <a:pPr algn="ctr">
                        <a:lnSpc>
                          <a:spcPct val="115000"/>
                        </a:lnSpc>
                        <a:spcAft>
                          <a:spcPts val="0"/>
                        </a:spcAft>
                      </a:pPr>
                      <a:r>
                        <a:rPr lang="en-CA" sz="1600" dirty="0">
                          <a:effectLst/>
                          <a:latin typeface="Calibri"/>
                          <a:ea typeface="Times New Roman"/>
                          <a:cs typeface="Times New Roman"/>
                        </a:rPr>
                        <a:t> </a:t>
                      </a: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CA" sz="1600" b="1" dirty="0">
                          <a:effectLst/>
                          <a:latin typeface="Calibri"/>
                          <a:ea typeface="Times New Roman"/>
                          <a:cs typeface="Times New Roman"/>
                        </a:rPr>
                        <a:t>Evidence of </a:t>
                      </a:r>
                      <a:r>
                        <a:rPr lang="en-CA" sz="1600" b="1" dirty="0" smtClean="0">
                          <a:effectLst/>
                          <a:latin typeface="Calibri"/>
                          <a:ea typeface="Times New Roman"/>
                          <a:cs typeface="Times New Roman"/>
                        </a:rPr>
                        <a:t>Success</a:t>
                      </a:r>
                      <a:endParaRPr lang="en-CA" sz="1600" dirty="0">
                        <a:effectLst/>
                        <a:latin typeface="Calibri"/>
                        <a:ea typeface="Times New Roman"/>
                        <a:cs typeface="Times New Roman"/>
                      </a:endParaRPr>
                    </a:p>
                    <a:p>
                      <a:pPr algn="ctr">
                        <a:lnSpc>
                          <a:spcPct val="115000"/>
                        </a:lnSpc>
                        <a:spcAft>
                          <a:spcPts val="0"/>
                        </a:spcAft>
                      </a:pPr>
                      <a:r>
                        <a:rPr lang="en-CA" sz="1600" b="1" dirty="0">
                          <a:effectLst/>
                          <a:latin typeface="Calibri"/>
                          <a:ea typeface="Times New Roman"/>
                          <a:cs typeface="Times New Roman"/>
                        </a:rPr>
                        <a:t> </a:t>
                      </a:r>
                      <a:endParaRPr lang="en-CA" sz="1600" dirty="0">
                        <a:effectLst/>
                        <a:latin typeface="Calibri"/>
                        <a:ea typeface="Times New Roman"/>
                        <a:cs typeface="Times New Roman"/>
                      </a:endParaRPr>
                    </a:p>
                  </a:txBody>
                  <a:tcPr marL="60810" marR="60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1"/>
          <p:cNvSpPr>
            <a:spLocks noChangeArrowheads="1"/>
          </p:cNvSpPr>
          <p:nvPr/>
        </p:nvSpPr>
        <p:spPr bwMode="auto">
          <a:xfrm>
            <a:off x="4936824" y="3139558"/>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3" cstate="print"/>
          <a:stretch>
            <a:fillRect/>
          </a:stretch>
        </p:blipFill>
        <p:spPr>
          <a:xfrm>
            <a:off x="152400" y="2514600"/>
            <a:ext cx="2819400" cy="3190875"/>
          </a:xfrm>
          <a:prstGeom prst="rect">
            <a:avLst/>
          </a:prstGeom>
        </p:spPr>
      </p:pic>
      <p:pic>
        <p:nvPicPr>
          <p:cNvPr id="9" name="Picture 8"/>
          <p:cNvPicPr>
            <a:picLocks noChangeAspect="1"/>
          </p:cNvPicPr>
          <p:nvPr/>
        </p:nvPicPr>
        <p:blipFill>
          <a:blip r:embed="rId4" cstate="print"/>
          <a:stretch>
            <a:fillRect/>
          </a:stretch>
        </p:blipFill>
        <p:spPr>
          <a:xfrm>
            <a:off x="3276600" y="3735039"/>
            <a:ext cx="2295525" cy="1390650"/>
          </a:xfrm>
          <a:prstGeom prst="rect">
            <a:avLst/>
          </a:prstGeom>
        </p:spPr>
      </p:pic>
      <p:pic>
        <p:nvPicPr>
          <p:cNvPr id="10" name="Picture 9"/>
          <p:cNvPicPr>
            <a:picLocks noChangeAspect="1"/>
          </p:cNvPicPr>
          <p:nvPr/>
        </p:nvPicPr>
        <p:blipFill>
          <a:blip r:embed="rId5" cstate="print"/>
          <a:stretch>
            <a:fillRect/>
          </a:stretch>
        </p:blipFill>
        <p:spPr>
          <a:xfrm>
            <a:off x="5900116" y="2390775"/>
            <a:ext cx="2466975" cy="4467225"/>
          </a:xfrm>
          <a:prstGeom prst="rect">
            <a:avLst/>
          </a:prstGeom>
        </p:spPr>
      </p:pic>
      <p:cxnSp>
        <p:nvCxnSpPr>
          <p:cNvPr id="15" name="Straight Arrow Connector 14"/>
          <p:cNvCxnSpPr/>
          <p:nvPr/>
        </p:nvCxnSpPr>
        <p:spPr>
          <a:xfrm>
            <a:off x="4479624" y="2112084"/>
            <a:ext cx="1311576" cy="40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40422" y="2231784"/>
            <a:ext cx="118007" cy="1349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609850" y="2158030"/>
            <a:ext cx="628650" cy="356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04177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 of D2L Site for CITE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School-based usage</a:t>
            </a:r>
            <a:endParaRPr lang="en-CA" dirty="0"/>
          </a:p>
          <a:p>
            <a:r>
              <a:rPr lang="en-CA" dirty="0"/>
              <a:t>Invited CITE </a:t>
            </a:r>
            <a:r>
              <a:rPr lang="en-CA" dirty="0" smtClean="0"/>
              <a:t>members to join D2L site</a:t>
            </a:r>
            <a:endParaRPr lang="en-CA" dirty="0"/>
          </a:p>
          <a:p>
            <a:r>
              <a:rPr lang="en-CA" dirty="0"/>
              <a:t>Posted all of our materials</a:t>
            </a:r>
          </a:p>
          <a:p>
            <a:r>
              <a:rPr lang="en-CA" dirty="0"/>
              <a:t>Use of discussion board and blog</a:t>
            </a:r>
          </a:p>
          <a:p>
            <a:r>
              <a:rPr lang="en-CA" dirty="0"/>
              <a:t>Future </a:t>
            </a:r>
            <a:r>
              <a:rPr lang="en-CA" dirty="0" smtClean="0"/>
              <a:t>usage is being be explored</a:t>
            </a:r>
            <a:endParaRPr lang="en-CA" dirty="0"/>
          </a:p>
          <a:p>
            <a:r>
              <a:rPr lang="en-CA" dirty="0"/>
              <a:t>LINK</a:t>
            </a:r>
            <a:r>
              <a:rPr lang="en-CA" dirty="0" smtClean="0"/>
              <a:t>: </a:t>
            </a:r>
            <a:r>
              <a:rPr lang="en-CA" dirty="0" smtClean="0">
                <a:hlinkClick r:id="rId3"/>
              </a:rPr>
              <a:t>https</a:t>
            </a:r>
            <a:r>
              <a:rPr lang="en-CA" dirty="0">
                <a:hlinkClick r:id="rId3"/>
              </a:rPr>
              <a:t>://</a:t>
            </a:r>
            <a:r>
              <a:rPr lang="en-CA" dirty="0" smtClean="0">
                <a:hlinkClick r:id="rId3"/>
              </a:rPr>
              <a:t>wcdsb.elearningontario.ca/d2l/home/6175296</a:t>
            </a:r>
            <a:endParaRPr lang="en-CA" dirty="0" smtClean="0"/>
          </a:p>
          <a:p>
            <a:endParaRPr lang="en-CA" dirty="0"/>
          </a:p>
          <a:p>
            <a:endParaRPr lang="en-CA" dirty="0"/>
          </a:p>
        </p:txBody>
      </p:sp>
    </p:spTree>
    <p:extLst>
      <p:ext uri="{BB962C8B-B14F-4D97-AF65-F5344CB8AC3E}">
        <p14:creationId xmlns:p14="http://schemas.microsoft.com/office/powerpoint/2010/main" xmlns="" val="138134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CA" dirty="0" smtClean="0"/>
              <a:t/>
            </a:r>
            <a:br>
              <a:rPr lang="en-CA" dirty="0" smtClean="0"/>
            </a:br>
            <a:r>
              <a:rPr lang="en-CA" dirty="0" smtClean="0"/>
              <a:t>Overall Perceptions of Participants</a:t>
            </a:r>
            <a:r>
              <a:rPr lang="en-CA" dirty="0"/>
              <a:t/>
            </a:r>
            <a:br>
              <a:rPr lang="en-CA" dirty="0"/>
            </a:br>
            <a:endParaRPr lang="en-CA" dirty="0"/>
          </a:p>
        </p:txBody>
      </p:sp>
      <p:sp>
        <p:nvSpPr>
          <p:cNvPr id="3" name="Content Placeholder 2"/>
          <p:cNvSpPr>
            <a:spLocks noGrp="1"/>
          </p:cNvSpPr>
          <p:nvPr>
            <p:ph idx="1"/>
          </p:nvPr>
        </p:nvSpPr>
        <p:spPr>
          <a:xfrm>
            <a:off x="457200" y="762000"/>
            <a:ext cx="8229600" cy="5105401"/>
          </a:xfrm>
        </p:spPr>
        <p:txBody>
          <a:bodyPr>
            <a:normAutofit/>
          </a:bodyPr>
          <a:lstStyle/>
          <a:p>
            <a:pPr marL="0" indent="0">
              <a:buNone/>
            </a:pPr>
            <a:r>
              <a:rPr lang="en-CA" dirty="0"/>
              <a:t> </a:t>
            </a:r>
          </a:p>
          <a:p>
            <a:pPr marL="0" indent="0">
              <a:buNone/>
            </a:pPr>
            <a:endParaRPr lang="en-CA" dirty="0"/>
          </a:p>
        </p:txBody>
      </p:sp>
      <p:sp>
        <p:nvSpPr>
          <p:cNvPr id="4" name="Flowchart: Alternate Process 3"/>
          <p:cNvSpPr/>
          <p:nvPr/>
        </p:nvSpPr>
        <p:spPr>
          <a:xfrm>
            <a:off x="457200" y="1235765"/>
            <a:ext cx="2667000" cy="122224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CA" dirty="0"/>
              <a:t>Valued opportunity to research and collaborate with colleagues</a:t>
            </a:r>
          </a:p>
        </p:txBody>
      </p:sp>
      <p:sp>
        <p:nvSpPr>
          <p:cNvPr id="5" name="Flowchart: Alternate Process 4"/>
          <p:cNvSpPr/>
          <p:nvPr/>
        </p:nvSpPr>
        <p:spPr>
          <a:xfrm>
            <a:off x="189672" y="4267200"/>
            <a:ext cx="3124200" cy="103174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CA" dirty="0"/>
              <a:t>Liked to select individual goals from the collective focus and adjust strategies to meet classroom/student needs.</a:t>
            </a:r>
          </a:p>
        </p:txBody>
      </p:sp>
      <p:sp>
        <p:nvSpPr>
          <p:cNvPr id="6" name="Flowchart: Alternate Process 5"/>
          <p:cNvSpPr/>
          <p:nvPr/>
        </p:nvSpPr>
        <p:spPr>
          <a:xfrm>
            <a:off x="5610225" y="2148496"/>
            <a:ext cx="2514600" cy="1086413"/>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CA" dirty="0"/>
              <a:t>Recognized time needed to dissect the question and focus before the action.</a:t>
            </a:r>
          </a:p>
        </p:txBody>
      </p:sp>
      <p:sp>
        <p:nvSpPr>
          <p:cNvPr id="7" name="Flowchart: Alternate Process 6"/>
          <p:cNvSpPr/>
          <p:nvPr/>
        </p:nvSpPr>
        <p:spPr>
          <a:xfrm>
            <a:off x="3886200" y="1268132"/>
            <a:ext cx="2819400" cy="629213"/>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CA" dirty="0"/>
              <a:t>Loved the partnership and the professionalism.</a:t>
            </a:r>
          </a:p>
        </p:txBody>
      </p:sp>
      <p:sp>
        <p:nvSpPr>
          <p:cNvPr id="8" name="Flowchart: Alternate Process 7"/>
          <p:cNvSpPr/>
          <p:nvPr/>
        </p:nvSpPr>
        <p:spPr>
          <a:xfrm>
            <a:off x="4045226" y="4154454"/>
            <a:ext cx="2667000" cy="14859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CA" dirty="0"/>
              <a:t>Appreciated the support given to teachers to nurture “ownership of learning” for students.</a:t>
            </a:r>
          </a:p>
        </p:txBody>
      </p:sp>
      <p:sp>
        <p:nvSpPr>
          <p:cNvPr id="9" name="Flowchart: Alternate Process 8"/>
          <p:cNvSpPr/>
          <p:nvPr/>
        </p:nvSpPr>
        <p:spPr>
          <a:xfrm>
            <a:off x="1657350" y="2613521"/>
            <a:ext cx="3390900" cy="1313887"/>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CA" dirty="0"/>
              <a:t>Gained insights from working with educators  such as teachers, principal, board and university staff.  </a:t>
            </a:r>
          </a:p>
        </p:txBody>
      </p:sp>
      <p:sp>
        <p:nvSpPr>
          <p:cNvPr id="10" name="Flowchart: Alternate Process 9"/>
          <p:cNvSpPr/>
          <p:nvPr/>
        </p:nvSpPr>
        <p:spPr>
          <a:xfrm>
            <a:off x="7282070" y="3486060"/>
            <a:ext cx="1603513" cy="1175684"/>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CA" dirty="0"/>
              <a:t>Felt like a celebration of learning</a:t>
            </a:r>
          </a:p>
          <a:p>
            <a:endParaRPr lang="en-CA" dirty="0"/>
          </a:p>
        </p:txBody>
      </p:sp>
    </p:spTree>
    <p:extLst>
      <p:ext uri="{BB962C8B-B14F-4D97-AF65-F5344CB8AC3E}">
        <p14:creationId xmlns:p14="http://schemas.microsoft.com/office/powerpoint/2010/main" xmlns="" val="3515530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b="1" dirty="0"/>
              <a:t>1. How does the collaborative inquiry process facilitate participants’ awareness and interest in the research process?</a:t>
            </a:r>
            <a:r>
              <a:rPr lang="en-CA" sz="2400" dirty="0"/>
              <a:t/>
            </a:r>
            <a:br>
              <a:rPr lang="en-CA" sz="2400" dirty="0"/>
            </a:br>
            <a:endParaRPr lang="en-CA" sz="2400" dirty="0"/>
          </a:p>
        </p:txBody>
      </p:sp>
      <p:sp>
        <p:nvSpPr>
          <p:cNvPr id="4" name="Rectangular Callout 3"/>
          <p:cNvSpPr/>
          <p:nvPr/>
        </p:nvSpPr>
        <p:spPr>
          <a:xfrm>
            <a:off x="4572000" y="1219200"/>
            <a:ext cx="3694043" cy="1176176"/>
          </a:xfrm>
          <a:prstGeom prst="wedgeRectCallout">
            <a:avLst>
              <a:gd name="adj1" fmla="val -21909"/>
              <a:gd name="adj2" fmla="val 140243"/>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smtClean="0"/>
              <a:t> </a:t>
            </a:r>
            <a:r>
              <a:rPr lang="en-CA" sz="1600" b="1" i="1" dirty="0">
                <a:solidFill>
                  <a:schemeClr val="tx2"/>
                </a:solidFill>
              </a:rPr>
              <a:t>“It was very helpful to go through each step in the research process and apply it to our area of focus”.</a:t>
            </a:r>
            <a:endParaRPr lang="en-CA" sz="1600" dirty="0"/>
          </a:p>
        </p:txBody>
      </p:sp>
      <p:sp>
        <p:nvSpPr>
          <p:cNvPr id="8" name="Rounded Rectangular Callout 7"/>
          <p:cNvSpPr/>
          <p:nvPr/>
        </p:nvSpPr>
        <p:spPr>
          <a:xfrm>
            <a:off x="5463208" y="3806798"/>
            <a:ext cx="3200400" cy="1302199"/>
          </a:xfrm>
          <a:prstGeom prst="wedgeRoundRectCallout">
            <a:avLst>
              <a:gd name="adj1" fmla="val -23317"/>
              <a:gd name="adj2" fmla="val 15307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i="1" dirty="0">
                <a:solidFill>
                  <a:schemeClr val="tx2"/>
                </a:solidFill>
              </a:rPr>
              <a:t>“I need to have a connection to the research. It needs to be related to my teaching; otherwise, I am not interested.”</a:t>
            </a:r>
            <a:endParaRPr lang="en-CA" dirty="0"/>
          </a:p>
        </p:txBody>
      </p:sp>
      <p:sp>
        <p:nvSpPr>
          <p:cNvPr id="10" name="Oval Callout 9"/>
          <p:cNvSpPr/>
          <p:nvPr/>
        </p:nvSpPr>
        <p:spPr>
          <a:xfrm>
            <a:off x="2483954" y="1295400"/>
            <a:ext cx="1554646" cy="1363477"/>
          </a:xfrm>
          <a:prstGeom prst="wedgeEllipseCallout">
            <a:avLst>
              <a:gd name="adj1" fmla="val 100211"/>
              <a:gd name="adj2" fmla="val 48893"/>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i="1" dirty="0"/>
              <a:t>“</a:t>
            </a:r>
            <a:r>
              <a:rPr lang="en-CA" sz="1000" b="1" i="1" dirty="0">
                <a:solidFill>
                  <a:schemeClr val="tx2"/>
                </a:solidFill>
              </a:rPr>
              <a:t>My mind was thinking in a way that engages me”.</a:t>
            </a:r>
            <a:r>
              <a:rPr lang="en-CA" sz="1000" b="1" dirty="0">
                <a:solidFill>
                  <a:schemeClr val="tx2"/>
                </a:solidFill>
              </a:rPr>
              <a:t> </a:t>
            </a:r>
          </a:p>
        </p:txBody>
      </p:sp>
      <p:sp>
        <p:nvSpPr>
          <p:cNvPr id="11" name="Rounded Rectangular Callout 10"/>
          <p:cNvSpPr/>
          <p:nvPr/>
        </p:nvSpPr>
        <p:spPr>
          <a:xfrm>
            <a:off x="5867400" y="2544179"/>
            <a:ext cx="3276600" cy="1038482"/>
          </a:xfrm>
          <a:prstGeom prst="wedgeRoundRectCallout">
            <a:avLst>
              <a:gd name="adj1" fmla="val 60057"/>
              <a:gd name="adj2" fmla="val 7143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i="1" dirty="0">
                <a:solidFill>
                  <a:schemeClr val="tx2"/>
                </a:solidFill>
              </a:rPr>
              <a:t>“I enjoyed seeing it in action with other colleagues”</a:t>
            </a:r>
            <a:r>
              <a:rPr lang="en-CA" i="1" dirty="0"/>
              <a:t>.</a:t>
            </a:r>
            <a:endParaRPr lang="en-CA" dirty="0"/>
          </a:p>
        </p:txBody>
      </p:sp>
      <p:sp>
        <p:nvSpPr>
          <p:cNvPr id="12" name="Oval Callout 11"/>
          <p:cNvSpPr/>
          <p:nvPr/>
        </p:nvSpPr>
        <p:spPr>
          <a:xfrm>
            <a:off x="0" y="1219201"/>
            <a:ext cx="2622274" cy="1349248"/>
          </a:xfrm>
          <a:prstGeom prst="wedgeEllipseCallout">
            <a:avLst>
              <a:gd name="adj1" fmla="val -43575"/>
              <a:gd name="adj2" fmla="val 6348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i="1" dirty="0">
                <a:solidFill>
                  <a:schemeClr val="tx2"/>
                </a:solidFill>
              </a:rPr>
              <a:t>“I found today very useful and am looking forward to embarking on this research initiative”</a:t>
            </a:r>
            <a:endParaRPr lang="en-CA" sz="1200" dirty="0"/>
          </a:p>
        </p:txBody>
      </p:sp>
      <p:sp>
        <p:nvSpPr>
          <p:cNvPr id="15" name="Rectangular Callout 14"/>
          <p:cNvSpPr/>
          <p:nvPr/>
        </p:nvSpPr>
        <p:spPr>
          <a:xfrm>
            <a:off x="914400" y="2932266"/>
            <a:ext cx="4343400" cy="1715934"/>
          </a:xfrm>
          <a:prstGeom prst="wedgeRectCallout">
            <a:avLst>
              <a:gd name="adj1" fmla="val -69040"/>
              <a:gd name="adj2" fmla="val 95977"/>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CA" b="1" i="1" dirty="0">
                <a:solidFill>
                  <a:schemeClr val="tx2"/>
                </a:solidFill>
              </a:rPr>
              <a:t>“The SURE videos provided real examples of collaborative research. They showed us that research can be easily conducted within a classroom setting.”</a:t>
            </a:r>
            <a:endParaRPr lang="en-CA" b="1" dirty="0">
              <a:solidFill>
                <a:schemeClr val="tx2"/>
              </a:solidFill>
            </a:endParaRPr>
          </a:p>
        </p:txBody>
      </p:sp>
      <p:sp>
        <p:nvSpPr>
          <p:cNvPr id="16" name="Content Placeholder 15"/>
          <p:cNvSpPr>
            <a:spLocks noGrp="1"/>
          </p:cNvSpPr>
          <p:nvPr>
            <p:ph idx="1"/>
          </p:nvPr>
        </p:nvSpPr>
        <p:spPr>
          <a:xfrm>
            <a:off x="457200" y="5033184"/>
            <a:ext cx="4953000" cy="1205315"/>
          </a:xfrm>
          <a:prstGeom prst="wedgeRectCallout">
            <a:avLst>
              <a:gd name="adj1" fmla="val 57562"/>
              <a:gd name="adj2" fmla="val 87788"/>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en-CA" sz="2000" b="1" i="1" dirty="0">
                <a:solidFill>
                  <a:schemeClr val="tx2"/>
                </a:solidFill>
              </a:rPr>
              <a:t>“I appreciate the ability to gather results/change techniques and tweak strategies”</a:t>
            </a:r>
            <a:endParaRPr lang="en-CA" sz="2000" dirty="0">
              <a:solidFill>
                <a:srgbClr val="FFFF00"/>
              </a:solidFill>
            </a:endParaRPr>
          </a:p>
        </p:txBody>
      </p:sp>
      <p:sp>
        <p:nvSpPr>
          <p:cNvPr id="17" name="Oval Callout 16"/>
          <p:cNvSpPr/>
          <p:nvPr/>
        </p:nvSpPr>
        <p:spPr>
          <a:xfrm>
            <a:off x="6705600" y="5257800"/>
            <a:ext cx="1981199" cy="1600200"/>
          </a:xfrm>
          <a:prstGeom prst="wedgeEllipseCallout">
            <a:avLst>
              <a:gd name="adj1" fmla="val 77758"/>
              <a:gd name="adj2" fmla="val 7334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i="1" dirty="0">
                <a:solidFill>
                  <a:schemeClr val="tx2"/>
                </a:solidFill>
              </a:rPr>
              <a:t>“We are recognizing that we need to take the time to really dissect the question and focus before we take action</a:t>
            </a:r>
            <a:r>
              <a:rPr lang="en-CA" sz="1100" i="1" dirty="0"/>
              <a:t>”</a:t>
            </a:r>
            <a:endParaRPr lang="en-CA" sz="1100" dirty="0"/>
          </a:p>
        </p:txBody>
      </p:sp>
    </p:spTree>
    <p:extLst>
      <p:ext uri="{BB962C8B-B14F-4D97-AF65-F5344CB8AC3E}">
        <p14:creationId xmlns:p14="http://schemas.microsoft.com/office/powerpoint/2010/main" xmlns="" val="597588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81000"/>
          </a:xfrm>
        </p:spPr>
        <p:txBody>
          <a:bodyPr>
            <a:normAutofit fontScale="90000"/>
          </a:bodyPr>
          <a:lstStyle/>
          <a:p>
            <a:pPr lvl="0"/>
            <a:r>
              <a:rPr lang="en-CA" dirty="0"/>
              <a:t/>
            </a:r>
            <a:br>
              <a:rPr lang="en-CA" dirty="0"/>
            </a:br>
            <a:endParaRPr lang="en-CA" dirty="0"/>
          </a:p>
        </p:txBody>
      </p:sp>
      <p:sp>
        <p:nvSpPr>
          <p:cNvPr id="5" name="TextBox 4"/>
          <p:cNvSpPr txBox="1"/>
          <p:nvPr/>
        </p:nvSpPr>
        <p:spPr>
          <a:xfrm>
            <a:off x="457200" y="609601"/>
            <a:ext cx="5791200" cy="6524863"/>
          </a:xfrm>
          <a:prstGeom prst="rect">
            <a:avLst/>
          </a:prstGeom>
          <a:noFill/>
        </p:spPr>
        <p:txBody>
          <a:bodyPr wrap="square" rtlCol="0">
            <a:spAutoFit/>
          </a:bodyPr>
          <a:lstStyle/>
          <a:p>
            <a:r>
              <a:rPr lang="en-CA" sz="2000" b="1" u="sng" dirty="0" smtClean="0"/>
              <a:t>Through the Collaborative Process,                    teachers were able to:</a:t>
            </a:r>
          </a:p>
          <a:p>
            <a:endParaRPr lang="en-CA" sz="800" dirty="0" smtClean="0"/>
          </a:p>
          <a:p>
            <a:pPr>
              <a:buFont typeface="Arial" pitchFamily="34" charset="0"/>
              <a:buChar char="•"/>
            </a:pPr>
            <a:r>
              <a:rPr lang="en-CA" sz="2000" dirty="0" smtClean="0"/>
              <a:t>  Become aware of colleagues interests and educational issues</a:t>
            </a:r>
          </a:p>
          <a:p>
            <a:endParaRPr lang="en-CA" sz="1000" dirty="0" smtClean="0"/>
          </a:p>
          <a:p>
            <a:pPr>
              <a:buFont typeface="Arial" pitchFamily="34" charset="0"/>
              <a:buChar char="•"/>
            </a:pPr>
            <a:r>
              <a:rPr lang="en-CA" sz="2000" dirty="0" smtClean="0"/>
              <a:t>  Take the time to reflect on their current practices and gather feedback from others about potential strategies </a:t>
            </a:r>
            <a:endParaRPr lang="en-CA" sz="2000" dirty="0" smtClean="0"/>
          </a:p>
          <a:p>
            <a:endParaRPr lang="en-CA" sz="1000" dirty="0" smtClean="0"/>
          </a:p>
          <a:p>
            <a:pPr>
              <a:buFont typeface="Arial" pitchFamily="34" charset="0"/>
              <a:buChar char="•"/>
            </a:pPr>
            <a:r>
              <a:rPr lang="en-CA" sz="2000" dirty="0" smtClean="0"/>
              <a:t>  Discuss concerns and gather support from the various </a:t>
            </a:r>
            <a:r>
              <a:rPr lang="en-CA" sz="2000" dirty="0" smtClean="0"/>
              <a:t>stakeholders </a:t>
            </a:r>
            <a:r>
              <a:rPr lang="en-CA" sz="2000" dirty="0" smtClean="0"/>
              <a:t>around the table, including the SWS Teacher, </a:t>
            </a:r>
            <a:r>
              <a:rPr lang="en-CA" sz="2000" dirty="0" smtClean="0"/>
              <a:t>Consultants</a:t>
            </a:r>
            <a:r>
              <a:rPr lang="en-CA" sz="2000" dirty="0" smtClean="0"/>
              <a:t>, Principal and the </a:t>
            </a:r>
            <a:r>
              <a:rPr lang="en-CA" sz="2000" dirty="0" smtClean="0"/>
              <a:t>  University </a:t>
            </a:r>
            <a:r>
              <a:rPr lang="en-CA" sz="2000" dirty="0" smtClean="0"/>
              <a:t>Research Team</a:t>
            </a:r>
          </a:p>
          <a:p>
            <a:pPr>
              <a:buFont typeface="Arial" pitchFamily="34" charset="0"/>
              <a:buChar char="•"/>
            </a:pPr>
            <a:endParaRPr lang="en-CA" sz="1000" dirty="0" smtClean="0"/>
          </a:p>
          <a:p>
            <a:pPr>
              <a:buFont typeface="Arial" pitchFamily="34" charset="0"/>
              <a:buChar char="•"/>
            </a:pPr>
            <a:r>
              <a:rPr lang="en-CA" sz="2000" dirty="0" smtClean="0"/>
              <a:t>  Get to know their colleagues and also feel supported in acknowledging that some strategies </a:t>
            </a:r>
            <a:r>
              <a:rPr lang="en-CA" sz="2000" dirty="0" smtClean="0"/>
              <a:t> may </a:t>
            </a:r>
            <a:r>
              <a:rPr lang="en-CA" sz="2000" dirty="0" smtClean="0"/>
              <a:t>‘not yet’ have worked</a:t>
            </a:r>
          </a:p>
          <a:p>
            <a:pPr>
              <a:buFont typeface="Arial" pitchFamily="34" charset="0"/>
              <a:buChar char="•"/>
            </a:pPr>
            <a:endParaRPr lang="en-CA" sz="1000" dirty="0" smtClean="0"/>
          </a:p>
          <a:p>
            <a:pPr>
              <a:buFont typeface="Arial" pitchFamily="34" charset="0"/>
              <a:buChar char="•"/>
            </a:pPr>
            <a:r>
              <a:rPr lang="en-CA" sz="2000" dirty="0" smtClean="0"/>
              <a:t>  Gather feedback across divisions and create a common language and understanding between </a:t>
            </a:r>
            <a:r>
              <a:rPr lang="en-CA" sz="2000" dirty="0" smtClean="0"/>
              <a:t>  grade </a:t>
            </a:r>
            <a:r>
              <a:rPr lang="en-CA" sz="2000" dirty="0" smtClean="0"/>
              <a:t>groups</a:t>
            </a:r>
          </a:p>
          <a:p>
            <a:pPr>
              <a:buFont typeface="Arial" pitchFamily="34" charset="0"/>
              <a:buChar char="•"/>
            </a:pPr>
            <a:endParaRPr lang="en-CA" dirty="0"/>
          </a:p>
        </p:txBody>
      </p:sp>
      <p:sp>
        <p:nvSpPr>
          <p:cNvPr id="6" name="Rectangular Callout 5"/>
          <p:cNvSpPr/>
          <p:nvPr/>
        </p:nvSpPr>
        <p:spPr>
          <a:xfrm rot="464134">
            <a:off x="6503302" y="982075"/>
            <a:ext cx="2371272" cy="2076107"/>
          </a:xfrm>
          <a:prstGeom prst="wedgeRectCallout">
            <a:avLst>
              <a:gd name="adj1" fmla="val -98400"/>
              <a:gd name="adj2" fmla="val -184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i="1" dirty="0" smtClean="0">
                <a:solidFill>
                  <a:schemeClr val="tx1"/>
                </a:solidFill>
              </a:rPr>
              <a:t>“I really like the time we were able to show what our concerns were as were trying to gather questions for potential research. Hearing that other teachers are experiencing the same things I am feeling assures me I am on the right track.”</a:t>
            </a:r>
            <a:r>
              <a:rPr lang="en-CA" sz="1400" b="1" dirty="0" smtClean="0">
                <a:solidFill>
                  <a:schemeClr val="tx1"/>
                </a:solidFill>
              </a:rPr>
              <a:t> </a:t>
            </a:r>
            <a:endParaRPr lang="en-CA" sz="1400" dirty="0">
              <a:solidFill>
                <a:schemeClr val="tx1"/>
              </a:solidFill>
            </a:endParaRPr>
          </a:p>
        </p:txBody>
      </p:sp>
      <p:sp>
        <p:nvSpPr>
          <p:cNvPr id="8" name="Rectangular Callout 7"/>
          <p:cNvSpPr/>
          <p:nvPr/>
        </p:nvSpPr>
        <p:spPr>
          <a:xfrm rot="21281916">
            <a:off x="6553402" y="4057218"/>
            <a:ext cx="2133600" cy="1752600"/>
          </a:xfrm>
          <a:prstGeom prst="wedgeRectCallout">
            <a:avLst>
              <a:gd name="adj1" fmla="val -107372"/>
              <a:gd name="adj2" fmla="val -226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i="1" dirty="0" smtClean="0">
                <a:solidFill>
                  <a:schemeClr val="tx1"/>
                </a:solidFill>
              </a:rPr>
              <a:t>“The discussion and sharing ideas were the most valuable piece for me</a:t>
            </a:r>
            <a:r>
              <a:rPr lang="en-CA" sz="1400" b="1" i="1" dirty="0" smtClean="0">
                <a:solidFill>
                  <a:schemeClr val="tx1"/>
                </a:solidFill>
              </a:rPr>
              <a:t>. </a:t>
            </a:r>
            <a:r>
              <a:rPr lang="en-CA" sz="1400" b="1" i="1" dirty="0" smtClean="0">
                <a:solidFill>
                  <a:schemeClr val="tx1"/>
                </a:solidFill>
              </a:rPr>
              <a:t>I feel more confident in my abilities to achieve the goals, I have set for my students”. </a:t>
            </a:r>
            <a:endParaRPr lang="en-CA" sz="1400" dirty="0">
              <a:solidFill>
                <a:schemeClr val="tx1"/>
              </a:solidFill>
            </a:endParaRPr>
          </a:p>
        </p:txBody>
      </p:sp>
    </p:spTree>
    <p:extLst>
      <p:ext uri="{BB962C8B-B14F-4D97-AF65-F5344CB8AC3E}">
        <p14:creationId xmlns:p14="http://schemas.microsoft.com/office/powerpoint/2010/main" xmlns="" val="2187823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lvl="0"/>
            <a:r>
              <a:rPr lang="en-CA" sz="2000" dirty="0"/>
              <a:t/>
            </a:r>
            <a:br>
              <a:rPr lang="en-CA" sz="2000" dirty="0"/>
            </a:br>
            <a:endParaRPr lang="en-CA" sz="2000" dirty="0"/>
          </a:p>
        </p:txBody>
      </p:sp>
      <p:sp>
        <p:nvSpPr>
          <p:cNvPr id="3" name="Content Placeholder 2"/>
          <p:cNvSpPr>
            <a:spLocks noGrp="1"/>
          </p:cNvSpPr>
          <p:nvPr>
            <p:ph idx="1"/>
          </p:nvPr>
        </p:nvSpPr>
        <p:spPr>
          <a:xfrm>
            <a:off x="2971800" y="990599"/>
            <a:ext cx="5867400" cy="4876801"/>
          </a:xfrm>
        </p:spPr>
        <p:txBody>
          <a:bodyPr>
            <a:normAutofit fontScale="77500" lnSpcReduction="20000"/>
          </a:bodyPr>
          <a:lstStyle/>
          <a:p>
            <a:pPr>
              <a:buNone/>
            </a:pPr>
            <a:r>
              <a:rPr lang="en-CA" b="1" u="sng" dirty="0" smtClean="0"/>
              <a:t>Teachers competencies were increased by</a:t>
            </a:r>
            <a:r>
              <a:rPr lang="en-CA" b="1" u="sng" dirty="0" smtClean="0"/>
              <a:t>:</a:t>
            </a:r>
          </a:p>
          <a:p>
            <a:pPr>
              <a:buNone/>
            </a:pPr>
            <a:endParaRPr lang="en-CA" sz="1000" b="1" u="sng" dirty="0" smtClean="0"/>
          </a:p>
          <a:p>
            <a:r>
              <a:rPr lang="en-CA" dirty="0" smtClean="0"/>
              <a:t>R</a:t>
            </a:r>
            <a:r>
              <a:rPr lang="en-CA" dirty="0" smtClean="0"/>
              <a:t>ecognize </a:t>
            </a:r>
            <a:r>
              <a:rPr lang="en-CA" dirty="0" smtClean="0"/>
              <a:t>themselves as researchers.</a:t>
            </a:r>
          </a:p>
          <a:p>
            <a:r>
              <a:rPr lang="en-CA" dirty="0" smtClean="0"/>
              <a:t>I</a:t>
            </a:r>
            <a:r>
              <a:rPr lang="en-CA" dirty="0" smtClean="0"/>
              <a:t>ncrease </a:t>
            </a:r>
            <a:r>
              <a:rPr lang="en-CA" dirty="0" smtClean="0"/>
              <a:t>skill development in certain areas and add best practice strategies to their own instruction.</a:t>
            </a:r>
          </a:p>
          <a:p>
            <a:r>
              <a:rPr lang="en-CA" dirty="0" smtClean="0"/>
              <a:t>For </a:t>
            </a:r>
            <a:r>
              <a:rPr lang="en-CA" dirty="0"/>
              <a:t>some participants, this was the first time that they had reflected on how their classroom teaching might affect outcomes on the provincial assessments of grades three and </a:t>
            </a:r>
            <a:r>
              <a:rPr lang="en-CA" dirty="0" smtClean="0"/>
              <a:t>six. </a:t>
            </a:r>
            <a:r>
              <a:rPr lang="en-CA" i="1" dirty="0"/>
              <a:t> </a:t>
            </a:r>
            <a:endParaRPr lang="en-CA" i="1" dirty="0" smtClean="0"/>
          </a:p>
          <a:p>
            <a:r>
              <a:rPr lang="en-CA" dirty="0" smtClean="0"/>
              <a:t>Teachers were given time to think CRITICALLY about their practice and how students learn and WHY they learn.</a:t>
            </a:r>
            <a:r>
              <a:rPr lang="en-CA" b="1" i="1" dirty="0">
                <a:solidFill>
                  <a:schemeClr val="tx2"/>
                </a:solidFill>
              </a:rPr>
              <a:t> </a:t>
            </a:r>
            <a:endParaRPr lang="en-CA" b="1" dirty="0">
              <a:solidFill>
                <a:schemeClr val="tx2"/>
              </a:solidFill>
            </a:endParaRPr>
          </a:p>
          <a:p>
            <a:endParaRPr lang="en-CA" dirty="0"/>
          </a:p>
          <a:p>
            <a:endParaRPr lang="en-CA" dirty="0"/>
          </a:p>
        </p:txBody>
      </p:sp>
      <p:sp>
        <p:nvSpPr>
          <p:cNvPr id="4" name="Rounded Rectangular Callout 3"/>
          <p:cNvSpPr/>
          <p:nvPr/>
        </p:nvSpPr>
        <p:spPr>
          <a:xfrm rot="21025748">
            <a:off x="280937" y="1153491"/>
            <a:ext cx="2465899" cy="1752600"/>
          </a:xfrm>
          <a:prstGeom prst="wedgeRoundRectCallout">
            <a:avLst>
              <a:gd name="adj1" fmla="val 57675"/>
              <a:gd name="adj2" fmla="val 11714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i="1" dirty="0" smtClean="0">
                <a:solidFill>
                  <a:schemeClr val="tx1"/>
                </a:solidFill>
              </a:rPr>
              <a:t>“I’ve thought more about my practice than I ever had before.  How </a:t>
            </a:r>
            <a:r>
              <a:rPr lang="en-CA" b="1" i="1" dirty="0" smtClean="0">
                <a:solidFill>
                  <a:schemeClr val="tx1"/>
                </a:solidFill>
              </a:rPr>
              <a:t>do </a:t>
            </a:r>
            <a:r>
              <a:rPr lang="en-CA" b="1" i="1" dirty="0" smtClean="0">
                <a:solidFill>
                  <a:schemeClr val="tx1"/>
                </a:solidFill>
              </a:rPr>
              <a:t>I improve scores?” </a:t>
            </a:r>
            <a:r>
              <a:rPr lang="en-CA" i="1" dirty="0" smtClean="0">
                <a:solidFill>
                  <a:schemeClr val="tx1"/>
                </a:solidFill>
              </a:rPr>
              <a:t> </a:t>
            </a:r>
            <a:endParaRPr lang="en-CA" dirty="0">
              <a:solidFill>
                <a:schemeClr val="tx1"/>
              </a:solidFill>
            </a:endParaRPr>
          </a:p>
        </p:txBody>
      </p:sp>
      <p:sp>
        <p:nvSpPr>
          <p:cNvPr id="5" name="Rounded Rectangular Callout 4"/>
          <p:cNvSpPr/>
          <p:nvPr/>
        </p:nvSpPr>
        <p:spPr>
          <a:xfrm rot="500902">
            <a:off x="437076" y="3633698"/>
            <a:ext cx="2187231" cy="2158109"/>
          </a:xfrm>
          <a:prstGeom prst="wedgeRoundRectCallout">
            <a:avLst>
              <a:gd name="adj1" fmla="val 81586"/>
              <a:gd name="adj2" fmla="val -62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i="1" dirty="0" smtClean="0">
                <a:solidFill>
                  <a:schemeClr val="tx1"/>
                </a:solidFill>
              </a:rPr>
              <a:t>“I am able to take time to critically reflect on my student learning and WHY they learn.” </a:t>
            </a:r>
            <a:r>
              <a:rPr lang="en-CA" b="1" i="1" dirty="0" smtClean="0">
                <a:solidFill>
                  <a:schemeClr val="tx2"/>
                </a:solidFill>
              </a:rPr>
              <a:t> </a:t>
            </a:r>
            <a:endParaRPr lang="en-CA" dirty="0"/>
          </a:p>
        </p:txBody>
      </p:sp>
    </p:spTree>
    <p:extLst>
      <p:ext uri="{BB962C8B-B14F-4D97-AF65-F5344CB8AC3E}">
        <p14:creationId xmlns:p14="http://schemas.microsoft.com/office/powerpoint/2010/main" xmlns="" val="2417884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257801"/>
          </a:xfrm>
        </p:spPr>
        <p:txBody>
          <a:bodyPr>
            <a:normAutofit/>
          </a:bodyPr>
          <a:lstStyle/>
          <a:p>
            <a:pPr marL="0" lvl="0" indent="0">
              <a:buNone/>
            </a:pPr>
            <a:r>
              <a:rPr lang="en-CA" sz="3600" b="1" dirty="0" smtClean="0"/>
              <a:t>Goals </a:t>
            </a:r>
            <a:r>
              <a:rPr lang="en-CA" sz="3600" b="1" dirty="0"/>
              <a:t>of </a:t>
            </a:r>
            <a:r>
              <a:rPr lang="en-CA" sz="3600" b="1" dirty="0" smtClean="0"/>
              <a:t>CITE: </a:t>
            </a:r>
            <a:endParaRPr lang="en-CA" sz="3600" b="1" dirty="0"/>
          </a:p>
          <a:p>
            <a:r>
              <a:rPr lang="en-CA" sz="2400" dirty="0"/>
              <a:t>Develop a collaborative inquiry model with a concurrent research study </a:t>
            </a:r>
          </a:p>
          <a:p>
            <a:r>
              <a:rPr lang="en-CA" sz="2400" dirty="0"/>
              <a:t>Align with </a:t>
            </a:r>
            <a:r>
              <a:rPr lang="en-CA" sz="2400" dirty="0" smtClean="0"/>
              <a:t>Ontario </a:t>
            </a:r>
            <a:r>
              <a:rPr lang="en-CA" sz="2400" dirty="0"/>
              <a:t>Education </a:t>
            </a:r>
            <a:r>
              <a:rPr lang="en-CA" sz="2400" dirty="0" smtClean="0"/>
              <a:t>Research Strategy </a:t>
            </a:r>
            <a:r>
              <a:rPr lang="en-CA" sz="2400" dirty="0" smtClean="0">
                <a:hlinkClick r:id="rId3"/>
              </a:rPr>
              <a:t>http</a:t>
            </a:r>
            <a:r>
              <a:rPr lang="en-CA" sz="2400" dirty="0">
                <a:hlinkClick r:id="rId3"/>
              </a:rPr>
              <a:t>://</a:t>
            </a:r>
            <a:r>
              <a:rPr lang="en-CA" sz="2400" dirty="0" smtClean="0">
                <a:hlinkClick r:id="rId3"/>
              </a:rPr>
              <a:t>www.edu.gov.on.ca/eng/research/strategy.html</a:t>
            </a:r>
            <a:endParaRPr lang="en-CA" sz="2400" dirty="0"/>
          </a:p>
          <a:p>
            <a:r>
              <a:rPr lang="en-CA" sz="2400" dirty="0"/>
              <a:t>Utilize School Board-University Research Exchange </a:t>
            </a:r>
            <a:r>
              <a:rPr lang="en-CA" sz="2400" dirty="0" smtClean="0"/>
              <a:t>Network (SURE) resources: </a:t>
            </a:r>
            <a:r>
              <a:rPr lang="en-CA" sz="2400" dirty="0" smtClean="0">
                <a:hlinkClick r:id="rId4"/>
              </a:rPr>
              <a:t>www.surenetwork.ca</a:t>
            </a:r>
            <a:endParaRPr lang="en-CA" sz="2400" dirty="0"/>
          </a:p>
          <a:p>
            <a:r>
              <a:rPr lang="en-CA" sz="2400" dirty="0" smtClean="0"/>
              <a:t>Facilitate teacher efficacy and professional learning</a:t>
            </a:r>
          </a:p>
          <a:p>
            <a:r>
              <a:rPr lang="en-CA" sz="2400" dirty="0" smtClean="0"/>
              <a:t>Share </a:t>
            </a:r>
            <a:r>
              <a:rPr lang="en-CA" sz="2400" dirty="0"/>
              <a:t>and implement effective </a:t>
            </a:r>
            <a:r>
              <a:rPr lang="en-CA" sz="2400" dirty="0" smtClean="0"/>
              <a:t>strategies </a:t>
            </a:r>
            <a:r>
              <a:rPr lang="en-CA" sz="2400" dirty="0"/>
              <a:t>to promote </a:t>
            </a:r>
            <a:r>
              <a:rPr lang="en-CA" sz="2400" dirty="0" smtClean="0"/>
              <a:t>student learning as outlined in school plans</a:t>
            </a:r>
            <a:endParaRPr lang="en-CA" sz="2400" dirty="0"/>
          </a:p>
          <a:p>
            <a:r>
              <a:rPr lang="en-CA" sz="2400" dirty="0"/>
              <a:t>‘Name, Frame and Proclaim’ </a:t>
            </a:r>
            <a:r>
              <a:rPr lang="en-CA" sz="2400" dirty="0" smtClean="0"/>
              <a:t>teacher research!</a:t>
            </a:r>
            <a:r>
              <a:rPr lang="en-CA" sz="2400" dirty="0"/>
              <a:t> </a:t>
            </a:r>
          </a:p>
          <a:p>
            <a:endParaRPr lang="en-US" dirty="0"/>
          </a:p>
        </p:txBody>
      </p:sp>
      <p:pic>
        <p:nvPicPr>
          <p:cNvPr id="1026" name="Picture 2" descr="C:\Users\mariac\Documents\faces interviews\sur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9800" y="3233928"/>
            <a:ext cx="2514600" cy="4236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lvl="0"/>
            <a:r>
              <a:rPr lang="en-CA" sz="2500" b="1" dirty="0" smtClean="0"/>
              <a:t>How did this process enhance student learning and skills?</a:t>
            </a:r>
            <a:r>
              <a:rPr lang="en-CA" sz="2000" dirty="0"/>
              <a:t/>
            </a:r>
            <a:br>
              <a:rPr lang="en-CA" sz="2000" dirty="0"/>
            </a:br>
            <a:endParaRPr lang="en-CA" sz="2000" dirty="0"/>
          </a:p>
        </p:txBody>
      </p:sp>
      <p:sp>
        <p:nvSpPr>
          <p:cNvPr id="3" name="Content Placeholder 2"/>
          <p:cNvSpPr>
            <a:spLocks noGrp="1"/>
          </p:cNvSpPr>
          <p:nvPr>
            <p:ph idx="1"/>
          </p:nvPr>
        </p:nvSpPr>
        <p:spPr>
          <a:xfrm>
            <a:off x="457200" y="1066801"/>
            <a:ext cx="8229600" cy="3505200"/>
          </a:xfrm>
        </p:spPr>
        <p:txBody>
          <a:bodyPr>
            <a:normAutofit fontScale="92500" lnSpcReduction="10000"/>
          </a:bodyPr>
          <a:lstStyle/>
          <a:p>
            <a:r>
              <a:rPr lang="en-CA" sz="2400" dirty="0" smtClean="0"/>
              <a:t>After data collection teachers took the time collaboratively within the CITE group to analyze the data and discuss any patterns or themes.</a:t>
            </a:r>
          </a:p>
          <a:p>
            <a:r>
              <a:rPr lang="en-CA" sz="2400" dirty="0" smtClean="0"/>
              <a:t>The </a:t>
            </a:r>
            <a:r>
              <a:rPr lang="en-CA" sz="2400" dirty="0"/>
              <a:t>changes in student learning and engagement related to persistence and task </a:t>
            </a:r>
            <a:r>
              <a:rPr lang="en-CA" sz="2400" dirty="0" smtClean="0"/>
              <a:t>completion.  This was </a:t>
            </a:r>
            <a:r>
              <a:rPr lang="en-CA" sz="2400" dirty="0"/>
              <a:t>demonstrated through teachers’ collection of pedagogical documentation and data such as work samples, student comments, time on task measures, photos and other authentic classroom assessments such as completion of rubrics and self-reflections. </a:t>
            </a:r>
            <a:endParaRPr lang="en-CA" sz="2400" dirty="0" smtClean="0"/>
          </a:p>
          <a:p>
            <a:r>
              <a:rPr lang="en-CA" sz="2400" dirty="0" smtClean="0"/>
              <a:t>The </a:t>
            </a:r>
            <a:r>
              <a:rPr lang="en-CA" sz="2400" dirty="0"/>
              <a:t>teachers indicated that there were marked </a:t>
            </a:r>
            <a:r>
              <a:rPr lang="en-CA" sz="2400" dirty="0" smtClean="0"/>
              <a:t>improvements.</a:t>
            </a:r>
          </a:p>
          <a:p>
            <a:endParaRPr lang="en-CA" dirty="0"/>
          </a:p>
        </p:txBody>
      </p:sp>
      <p:sp>
        <p:nvSpPr>
          <p:cNvPr id="4" name="Rectangular Callout 3"/>
          <p:cNvSpPr/>
          <p:nvPr/>
        </p:nvSpPr>
        <p:spPr>
          <a:xfrm>
            <a:off x="3276600" y="4724400"/>
            <a:ext cx="2362200" cy="1447800"/>
          </a:xfrm>
          <a:prstGeom prst="wedgeRectCallout">
            <a:avLst>
              <a:gd name="adj1" fmla="val -23083"/>
              <a:gd name="adj2" fmla="val -8144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i="1" dirty="0" smtClean="0">
                <a:solidFill>
                  <a:schemeClr val="tx1"/>
                </a:solidFill>
              </a:rPr>
              <a:t>“Evidence was good ...physically seeing the progress of the students.”</a:t>
            </a:r>
            <a:endParaRPr lang="en-CA" dirty="0">
              <a:solidFill>
                <a:schemeClr val="tx1"/>
              </a:solidFill>
            </a:endParaRPr>
          </a:p>
        </p:txBody>
      </p:sp>
      <p:sp>
        <p:nvSpPr>
          <p:cNvPr id="6" name="Rectangular Callout 5"/>
          <p:cNvSpPr/>
          <p:nvPr/>
        </p:nvSpPr>
        <p:spPr>
          <a:xfrm>
            <a:off x="457200" y="4495800"/>
            <a:ext cx="1981200" cy="1752600"/>
          </a:xfrm>
          <a:prstGeom prst="wedgeRectCallout">
            <a:avLst>
              <a:gd name="adj1" fmla="val 65775"/>
              <a:gd name="adj2" fmla="val -544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i="1" dirty="0" smtClean="0">
                <a:solidFill>
                  <a:schemeClr val="tx1"/>
                </a:solidFill>
              </a:rPr>
              <a:t>“Awareness is the key and reflecting on my practice has contributed to making changes to my teaching strategies.”</a:t>
            </a:r>
            <a:endParaRPr lang="en-CA" sz="1600" dirty="0">
              <a:solidFill>
                <a:schemeClr val="tx1"/>
              </a:solidFill>
            </a:endParaRPr>
          </a:p>
        </p:txBody>
      </p:sp>
      <p:sp>
        <p:nvSpPr>
          <p:cNvPr id="7" name="Rectangular Callout 6"/>
          <p:cNvSpPr/>
          <p:nvPr/>
        </p:nvSpPr>
        <p:spPr>
          <a:xfrm>
            <a:off x="6553200" y="4343400"/>
            <a:ext cx="2133600" cy="1905000"/>
          </a:xfrm>
          <a:prstGeom prst="wedgeRectCallout">
            <a:avLst>
              <a:gd name="adj1" fmla="val -71996"/>
              <a:gd name="adj2" fmla="val -491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i="1" dirty="0" smtClean="0">
                <a:solidFill>
                  <a:schemeClr val="tx1"/>
                </a:solidFill>
              </a:rPr>
              <a:t> </a:t>
            </a:r>
            <a:r>
              <a:rPr lang="en-CA" sz="1600" b="1" i="1" dirty="0" smtClean="0">
                <a:solidFill>
                  <a:schemeClr val="tx1"/>
                </a:solidFill>
              </a:rPr>
              <a:t>I have also noticed my students have gained a greater awareness of the importance of independence, persistence and grit.”  </a:t>
            </a:r>
            <a:endParaRPr lang="en-CA" sz="1600" dirty="0">
              <a:solidFill>
                <a:schemeClr val="tx1"/>
              </a:solidFill>
            </a:endParaRPr>
          </a:p>
        </p:txBody>
      </p:sp>
    </p:spTree>
    <p:extLst>
      <p:ext uri="{BB962C8B-B14F-4D97-AF65-F5344CB8AC3E}">
        <p14:creationId xmlns:p14="http://schemas.microsoft.com/office/powerpoint/2010/main" xmlns="" val="2941267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CA" dirty="0" smtClean="0"/>
              <a:t>Improved Student Learning</a:t>
            </a:r>
            <a:endParaRPr lang="en-CA" dirty="0"/>
          </a:p>
        </p:txBody>
      </p:sp>
      <p:sp>
        <p:nvSpPr>
          <p:cNvPr id="3" name="Content Placeholder 2"/>
          <p:cNvSpPr>
            <a:spLocks noGrp="1"/>
          </p:cNvSpPr>
          <p:nvPr>
            <p:ph idx="1"/>
          </p:nvPr>
        </p:nvSpPr>
        <p:spPr>
          <a:xfrm>
            <a:off x="457200" y="1295400"/>
            <a:ext cx="8229600" cy="4953000"/>
          </a:xfrm>
        </p:spPr>
        <p:txBody>
          <a:bodyPr>
            <a:normAutofit fontScale="47500" lnSpcReduction="20000"/>
          </a:bodyPr>
          <a:lstStyle/>
          <a:p>
            <a:pPr marL="0" indent="0">
              <a:buNone/>
            </a:pPr>
            <a:r>
              <a:rPr lang="en-CA" sz="5600" b="1" dirty="0" smtClean="0"/>
              <a:t>Inquiry Focus: Students improve perseverance and grit to complete tasks and increase stamina</a:t>
            </a:r>
          </a:p>
          <a:p>
            <a:pPr marL="0" indent="0">
              <a:buNone/>
            </a:pPr>
            <a:endParaRPr lang="en-CA" sz="1900" dirty="0" smtClean="0"/>
          </a:p>
          <a:p>
            <a:pPr fontAlgn="base"/>
            <a:r>
              <a:rPr lang="en-CA" sz="5600" dirty="0" smtClean="0"/>
              <a:t>Homework </a:t>
            </a:r>
            <a:r>
              <a:rPr lang="en-CA" sz="5600" dirty="0"/>
              <a:t>completion improved </a:t>
            </a:r>
            <a:r>
              <a:rPr lang="en-CA" sz="5600" dirty="0" smtClean="0"/>
              <a:t>		</a:t>
            </a:r>
          </a:p>
          <a:p>
            <a:pPr fontAlgn="base"/>
            <a:r>
              <a:rPr lang="en-CA" sz="5600" dirty="0" smtClean="0"/>
              <a:t>Less </a:t>
            </a:r>
            <a:r>
              <a:rPr lang="en-CA" sz="5600" dirty="0" smtClean="0"/>
              <a:t>reliance </a:t>
            </a:r>
            <a:r>
              <a:rPr lang="en-CA" sz="5600" dirty="0"/>
              <a:t>on teacher support</a:t>
            </a:r>
          </a:p>
          <a:p>
            <a:pPr lvl="0" fontAlgn="base"/>
            <a:r>
              <a:rPr lang="en-CA" sz="5600" dirty="0"/>
              <a:t>Greater number of students </a:t>
            </a:r>
            <a:r>
              <a:rPr lang="en-CA" sz="5600" dirty="0" smtClean="0"/>
              <a:t>                                         willing </a:t>
            </a:r>
            <a:r>
              <a:rPr lang="en-CA" sz="5600" dirty="0"/>
              <a:t>to share work</a:t>
            </a:r>
          </a:p>
          <a:p>
            <a:pPr lvl="0" fontAlgn="base"/>
            <a:r>
              <a:rPr lang="en-CA" sz="5600" dirty="0"/>
              <a:t>Increased time spent on independent work</a:t>
            </a:r>
          </a:p>
          <a:p>
            <a:pPr lvl="0" fontAlgn="base"/>
            <a:r>
              <a:rPr lang="en-CA" sz="5600" dirty="0"/>
              <a:t>Quantity and quality increased in choice </a:t>
            </a:r>
            <a:r>
              <a:rPr lang="en-CA" sz="5600" dirty="0" smtClean="0"/>
              <a:t>assignments</a:t>
            </a:r>
            <a:endParaRPr lang="en-CA" sz="5600" dirty="0"/>
          </a:p>
          <a:p>
            <a:pPr lvl="0" fontAlgn="base"/>
            <a:r>
              <a:rPr lang="en-CA" sz="5600" dirty="0"/>
              <a:t>Increase of 8 min to 20 minutes of work focus</a:t>
            </a:r>
          </a:p>
          <a:p>
            <a:pPr lvl="0" fontAlgn="base"/>
            <a:r>
              <a:rPr lang="en-CA" sz="5600" dirty="0"/>
              <a:t>Students created their own work list every day which resulted in less unfinished work/homework</a:t>
            </a:r>
          </a:p>
          <a:p>
            <a:endParaRPr lang="en-CA" dirty="0"/>
          </a:p>
        </p:txBody>
      </p:sp>
      <p:sp>
        <p:nvSpPr>
          <p:cNvPr id="4" name="Rounded Rectangular Callout 3"/>
          <p:cNvSpPr/>
          <p:nvPr/>
        </p:nvSpPr>
        <p:spPr>
          <a:xfrm rot="246415">
            <a:off x="6562415" y="2056740"/>
            <a:ext cx="2158734" cy="1372058"/>
          </a:xfrm>
          <a:prstGeom prst="wedgeRoundRectCallout">
            <a:avLst>
              <a:gd name="adj1" fmla="val -94677"/>
              <a:gd name="adj2" fmla="val 7070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“I can’t believe I wrote that much in that short period of time!”</a:t>
            </a:r>
            <a:endParaRPr lang="en-CA" b="1" dirty="0">
              <a:solidFill>
                <a:schemeClr val="tx1"/>
              </a:solidFill>
            </a:endParaRPr>
          </a:p>
        </p:txBody>
      </p:sp>
    </p:spTree>
    <p:extLst>
      <p:ext uri="{BB962C8B-B14F-4D97-AF65-F5344CB8AC3E}">
        <p14:creationId xmlns:p14="http://schemas.microsoft.com/office/powerpoint/2010/main" xmlns="" val="918820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Improved Student Learning</a:t>
            </a:r>
            <a:endParaRPr lang="en-CA" dirty="0"/>
          </a:p>
        </p:txBody>
      </p:sp>
      <p:sp>
        <p:nvSpPr>
          <p:cNvPr id="3" name="Content Placeholder 2"/>
          <p:cNvSpPr>
            <a:spLocks noGrp="1"/>
          </p:cNvSpPr>
          <p:nvPr>
            <p:ph idx="1"/>
          </p:nvPr>
        </p:nvSpPr>
        <p:spPr>
          <a:xfrm>
            <a:off x="457200" y="1524000"/>
            <a:ext cx="7315200" cy="4953000"/>
          </a:xfrm>
        </p:spPr>
        <p:txBody>
          <a:bodyPr>
            <a:normAutofit fontScale="25000" lnSpcReduction="20000"/>
          </a:bodyPr>
          <a:lstStyle/>
          <a:p>
            <a:pPr marL="0" indent="0">
              <a:buNone/>
            </a:pPr>
            <a:r>
              <a:rPr lang="en-CA" sz="9600" b="1" dirty="0" smtClean="0"/>
              <a:t>Inquiry Focus: Students demonstrate increased levels of accountability and independence </a:t>
            </a:r>
            <a:r>
              <a:rPr lang="en-CA" sz="9600" b="1" dirty="0" smtClean="0"/>
              <a:t>in the classroom</a:t>
            </a:r>
          </a:p>
          <a:p>
            <a:pPr marL="0" indent="0">
              <a:buNone/>
            </a:pPr>
            <a:endParaRPr lang="en-CA" sz="7400" dirty="0" smtClean="0"/>
          </a:p>
          <a:p>
            <a:pPr lvl="0" fontAlgn="base"/>
            <a:r>
              <a:rPr lang="en-CA" sz="9600" dirty="0" smtClean="0"/>
              <a:t>More ownership in reviewing </a:t>
            </a:r>
            <a:r>
              <a:rPr lang="en-CA" sz="9600" dirty="0" smtClean="0"/>
              <a:t>work</a:t>
            </a:r>
            <a:endParaRPr lang="en-CA" sz="9600" dirty="0" smtClean="0"/>
          </a:p>
          <a:p>
            <a:pPr lvl="0" fontAlgn="base"/>
            <a:r>
              <a:rPr lang="en-CA" sz="9600" dirty="0" smtClean="0"/>
              <a:t>Increased pride in the draft process of </a:t>
            </a:r>
            <a:r>
              <a:rPr lang="en-CA" sz="9600" dirty="0" smtClean="0"/>
              <a:t>writing</a:t>
            </a:r>
            <a:endParaRPr lang="en-CA" sz="9600" dirty="0" smtClean="0"/>
          </a:p>
          <a:p>
            <a:pPr lvl="0" fontAlgn="base"/>
            <a:r>
              <a:rPr lang="en-CA" sz="9600" dirty="0" smtClean="0"/>
              <a:t>Begin to use the newly introduced rubric for their other activities </a:t>
            </a:r>
          </a:p>
          <a:p>
            <a:pPr lvl="0" fontAlgn="base"/>
            <a:r>
              <a:rPr lang="en-CA" sz="9600" dirty="0" smtClean="0"/>
              <a:t>Started showing initiative by requesting the teacher for conferencing</a:t>
            </a:r>
          </a:p>
          <a:p>
            <a:pPr lvl="0" fontAlgn="base"/>
            <a:r>
              <a:rPr lang="en-CA" sz="9600" dirty="0" smtClean="0"/>
              <a:t>Students acknowledged times when they were stuck verbally using </a:t>
            </a:r>
            <a:r>
              <a:rPr lang="en-CA" sz="9600" dirty="0" smtClean="0"/>
              <a:t>the </a:t>
            </a:r>
            <a:r>
              <a:rPr lang="en-CA" sz="9600" dirty="0" smtClean="0"/>
              <a:t>phrase “My brain is on fire” </a:t>
            </a:r>
            <a:r>
              <a:rPr lang="en-CA" sz="9600" dirty="0" smtClean="0"/>
              <a:t>         with </a:t>
            </a:r>
            <a:r>
              <a:rPr lang="en-CA" sz="9600" dirty="0" smtClean="0"/>
              <a:t>a positive attitude</a:t>
            </a:r>
          </a:p>
          <a:p>
            <a:pPr lvl="0" fontAlgn="base"/>
            <a:r>
              <a:rPr lang="en-CA" sz="9600" dirty="0" smtClean="0"/>
              <a:t>Did not “give up” when faced with a challenge </a:t>
            </a:r>
            <a:endParaRPr lang="en-CA" sz="9600" dirty="0" smtClean="0"/>
          </a:p>
          <a:p>
            <a:pPr lvl="0" fontAlgn="base"/>
            <a:r>
              <a:rPr lang="en-CA" sz="9600" dirty="0" smtClean="0"/>
              <a:t>Demonstrated improvements in writing quality </a:t>
            </a:r>
            <a:r>
              <a:rPr lang="en-CA" sz="9600" dirty="0" smtClean="0"/>
              <a:t>        and </a:t>
            </a:r>
            <a:r>
              <a:rPr lang="en-CA" sz="9600" dirty="0" smtClean="0"/>
              <a:t>length </a:t>
            </a:r>
            <a:r>
              <a:rPr lang="en-CA" sz="9600" dirty="0" smtClean="0"/>
              <a:t>of </a:t>
            </a:r>
            <a:r>
              <a:rPr lang="en-CA" sz="9600" dirty="0" smtClean="0"/>
              <a:t>writing produced</a:t>
            </a:r>
          </a:p>
          <a:p>
            <a:endParaRPr lang="en-CA" dirty="0"/>
          </a:p>
        </p:txBody>
      </p:sp>
      <p:sp>
        <p:nvSpPr>
          <p:cNvPr id="7" name="Rounded Rectangular Callout 6"/>
          <p:cNvSpPr/>
          <p:nvPr/>
        </p:nvSpPr>
        <p:spPr>
          <a:xfrm>
            <a:off x="7543800" y="4114800"/>
            <a:ext cx="1447800" cy="1905000"/>
          </a:xfrm>
          <a:prstGeom prst="wedgeRoundRectCallout">
            <a:avLst>
              <a:gd name="adj1" fmla="val -110402"/>
              <a:gd name="adj2" fmla="val 3028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“I am not ready to give up.  I am going to try another way first.”</a:t>
            </a:r>
            <a:endParaRPr lang="en-CA" b="1" dirty="0">
              <a:solidFill>
                <a:schemeClr val="tx1"/>
              </a:solidFill>
            </a:endParaRPr>
          </a:p>
        </p:txBody>
      </p:sp>
      <p:sp>
        <p:nvSpPr>
          <p:cNvPr id="8" name="Rounded Rectangular Callout 7"/>
          <p:cNvSpPr/>
          <p:nvPr/>
        </p:nvSpPr>
        <p:spPr>
          <a:xfrm>
            <a:off x="7162800" y="2209800"/>
            <a:ext cx="1752600" cy="1371600"/>
          </a:xfrm>
          <a:prstGeom prst="wedgeRoundRectCallout">
            <a:avLst>
              <a:gd name="adj1" fmla="val -143546"/>
              <a:gd name="adj2" fmla="val -2119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“I looked it over with the checklist and I KNOW it is ready to hand in!”</a:t>
            </a:r>
            <a:endParaRPr lang="en-CA" sz="1600"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Year 2 - CITE 2016</a:t>
            </a:r>
            <a:endParaRPr lang="en-CA" b="1" dirty="0"/>
          </a:p>
        </p:txBody>
      </p:sp>
      <p:sp>
        <p:nvSpPr>
          <p:cNvPr id="4" name="Content Placeholder 3"/>
          <p:cNvSpPr>
            <a:spLocks noGrp="1"/>
          </p:cNvSpPr>
          <p:nvPr>
            <p:ph idx="1"/>
          </p:nvPr>
        </p:nvSpPr>
        <p:spPr>
          <a:xfrm>
            <a:off x="5105400" y="1568302"/>
            <a:ext cx="3733800" cy="4267201"/>
          </a:xfrm>
        </p:spPr>
        <p:txBody>
          <a:bodyPr>
            <a:normAutofit fontScale="85000" lnSpcReduction="20000"/>
          </a:bodyPr>
          <a:lstStyle/>
          <a:p>
            <a:r>
              <a:rPr lang="en-US" dirty="0" smtClean="0"/>
              <a:t>Monitoring? </a:t>
            </a:r>
            <a:r>
              <a:rPr lang="en-US" dirty="0" smtClean="0">
                <a:sym typeface="Wingdings" panose="05000000000000000000" pitchFamily="2" charset="2"/>
              </a:rPr>
              <a:t>Pre &amp; post qualitative data</a:t>
            </a:r>
          </a:p>
          <a:p>
            <a:r>
              <a:rPr lang="en-US" dirty="0" smtClean="0">
                <a:sym typeface="Wingdings" panose="05000000000000000000" pitchFamily="2" charset="2"/>
              </a:rPr>
              <a:t>Co-creation of revisited group norms</a:t>
            </a:r>
          </a:p>
          <a:p>
            <a:r>
              <a:rPr lang="en-US" dirty="0" smtClean="0">
                <a:sym typeface="Wingdings" panose="05000000000000000000" pitchFamily="2" charset="2"/>
              </a:rPr>
              <a:t>Teacher as Researcher</a:t>
            </a:r>
          </a:p>
          <a:p>
            <a:r>
              <a:rPr lang="en-US" dirty="0" smtClean="0">
                <a:sym typeface="Wingdings" panose="05000000000000000000" pitchFamily="2" charset="2"/>
              </a:rPr>
              <a:t>Systems Thinking</a:t>
            </a:r>
          </a:p>
          <a:p>
            <a:r>
              <a:rPr lang="en-US" dirty="0" smtClean="0">
                <a:sym typeface="Wingdings" panose="05000000000000000000" pitchFamily="2" charset="2"/>
              </a:rPr>
              <a:t>SIPSA – POP </a:t>
            </a:r>
          </a:p>
          <a:p>
            <a:r>
              <a:rPr lang="en-US" dirty="0" smtClean="0">
                <a:sym typeface="Wingdings" panose="05000000000000000000" pitchFamily="2" charset="2"/>
              </a:rPr>
              <a:t>Sharing of current research  </a:t>
            </a:r>
          </a:p>
          <a:p>
            <a:r>
              <a:rPr lang="en-US" dirty="0" smtClean="0">
                <a:sym typeface="Wingdings" panose="05000000000000000000" pitchFamily="2" charset="2"/>
              </a:rPr>
              <a:t>Continuation of D2L site</a:t>
            </a:r>
            <a:endParaRPr lang="en-CA" dirty="0"/>
          </a:p>
        </p:txBody>
      </p:sp>
      <p:pic>
        <p:nvPicPr>
          <p:cNvPr id="5" name="Picture 4"/>
          <p:cNvPicPr>
            <a:picLocks noChangeAspect="1"/>
          </p:cNvPicPr>
          <p:nvPr/>
        </p:nvPicPr>
        <p:blipFill rotWithShape="1">
          <a:blip r:embed="rId3" cstate="print"/>
          <a:srcRect l="35500" t="24000" r="20000" b="19111"/>
          <a:stretch/>
        </p:blipFill>
        <p:spPr>
          <a:xfrm>
            <a:off x="304800" y="1752600"/>
            <a:ext cx="4800600" cy="3657600"/>
          </a:xfrm>
          <a:prstGeom prst="rect">
            <a:avLst/>
          </a:prstGeom>
        </p:spPr>
      </p:pic>
    </p:spTree>
    <p:extLst>
      <p:ext uri="{BB962C8B-B14F-4D97-AF65-F5344CB8AC3E}">
        <p14:creationId xmlns:p14="http://schemas.microsoft.com/office/powerpoint/2010/main" xmlns="" val="1677498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CITE 2016</a:t>
            </a:r>
            <a:endParaRPr lang="en-CA" b="1" dirty="0"/>
          </a:p>
        </p:txBody>
      </p:sp>
      <p:pic>
        <p:nvPicPr>
          <p:cNvPr id="4" name="Content Placeholder 3"/>
          <p:cNvPicPr>
            <a:picLocks noGrp="1" noChangeAspect="1"/>
          </p:cNvPicPr>
          <p:nvPr>
            <p:ph idx="1"/>
          </p:nvPr>
        </p:nvPicPr>
        <p:blipFill rotWithShape="1">
          <a:blip r:embed="rId3" cstate="print"/>
          <a:srcRect l="29639" t="11595" r="28194" b="5419"/>
          <a:stretch/>
        </p:blipFill>
        <p:spPr>
          <a:xfrm rot="21215787">
            <a:off x="618622" y="375724"/>
            <a:ext cx="2625435" cy="2850860"/>
          </a:xfrm>
          <a:prstGeom prst="rect">
            <a:avLst/>
          </a:prstGeom>
          <a:ln w="19050">
            <a:solidFill>
              <a:schemeClr val="tx1"/>
            </a:solidFill>
          </a:ln>
        </p:spPr>
      </p:pic>
      <p:pic>
        <p:nvPicPr>
          <p:cNvPr id="5" name="Picture 4"/>
          <p:cNvPicPr>
            <a:picLocks noChangeAspect="1"/>
          </p:cNvPicPr>
          <p:nvPr/>
        </p:nvPicPr>
        <p:blipFill rotWithShape="1">
          <a:blip r:embed="rId4" cstate="print"/>
          <a:srcRect l="29000" t="31111" r="31000" b="17334"/>
          <a:stretch/>
        </p:blipFill>
        <p:spPr>
          <a:xfrm rot="312996">
            <a:off x="449279" y="3485183"/>
            <a:ext cx="2803165" cy="3065209"/>
          </a:xfrm>
          <a:prstGeom prst="rect">
            <a:avLst/>
          </a:prstGeom>
          <a:ln w="19050">
            <a:solidFill>
              <a:schemeClr val="tx1"/>
            </a:solidFill>
          </a:ln>
        </p:spPr>
      </p:pic>
      <p:sp>
        <p:nvSpPr>
          <p:cNvPr id="6" name="Right Arrow 5"/>
          <p:cNvSpPr/>
          <p:nvPr/>
        </p:nvSpPr>
        <p:spPr>
          <a:xfrm rot="516821">
            <a:off x="450407" y="2880688"/>
            <a:ext cx="3810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6"/>
          <p:cNvSpPr/>
          <p:nvPr/>
        </p:nvSpPr>
        <p:spPr>
          <a:xfrm rot="20756629">
            <a:off x="409353" y="2329749"/>
            <a:ext cx="3810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rotWithShape="1">
          <a:blip r:embed="rId5" cstate="print"/>
          <a:srcRect l="28555" t="22873" r="11945" b="14122"/>
          <a:stretch/>
        </p:blipFill>
        <p:spPr>
          <a:xfrm>
            <a:off x="3475775" y="1819191"/>
            <a:ext cx="5555789" cy="3309221"/>
          </a:xfrm>
          <a:prstGeom prst="rect">
            <a:avLst/>
          </a:prstGeom>
        </p:spPr>
      </p:pic>
    </p:spTree>
    <p:extLst>
      <p:ext uri="{BB962C8B-B14F-4D97-AF65-F5344CB8AC3E}">
        <p14:creationId xmlns:p14="http://schemas.microsoft.com/office/powerpoint/2010/main" xmlns="" val="4181046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Concluding Thoughts</a:t>
            </a:r>
            <a:endParaRPr lang="en-CA" dirty="0"/>
          </a:p>
        </p:txBody>
      </p:sp>
      <p:sp>
        <p:nvSpPr>
          <p:cNvPr id="3" name="Content Placeholder 2"/>
          <p:cNvSpPr>
            <a:spLocks noGrp="1"/>
          </p:cNvSpPr>
          <p:nvPr>
            <p:ph idx="1"/>
          </p:nvPr>
        </p:nvSpPr>
        <p:spPr/>
        <p:txBody>
          <a:bodyPr>
            <a:normAutofit fontScale="85000" lnSpcReduction="20000"/>
          </a:bodyPr>
          <a:lstStyle/>
          <a:p>
            <a:pPr marL="0" indent="0">
              <a:buNone/>
            </a:pPr>
            <a:r>
              <a:rPr lang="en-CA" sz="1900" b="1" dirty="0"/>
              <a:t>The following simple formulas reflect the main themes </a:t>
            </a:r>
            <a:r>
              <a:rPr lang="en-CA" sz="1900" b="1" dirty="0" smtClean="0"/>
              <a:t>identified from the data analysis:</a:t>
            </a:r>
            <a:endParaRPr lang="en-CA" sz="1900" b="1" dirty="0"/>
          </a:p>
          <a:p>
            <a:pPr marL="0" indent="0">
              <a:buNone/>
            </a:pPr>
            <a:endParaRPr lang="en-CA" sz="1900" dirty="0"/>
          </a:p>
          <a:p>
            <a:r>
              <a:rPr lang="en-CA" sz="1900" b="1" dirty="0" smtClean="0"/>
              <a:t>Teachers  	       +              Researchers	= </a:t>
            </a:r>
            <a:r>
              <a:rPr lang="en-CA" sz="1900" b="1" dirty="0"/>
              <a:t>Teacher Researchers</a:t>
            </a:r>
            <a:endParaRPr lang="en-CA" sz="1900" dirty="0"/>
          </a:p>
          <a:p>
            <a:r>
              <a:rPr lang="en-CA" sz="1900" b="1" dirty="0"/>
              <a:t>Teacher </a:t>
            </a:r>
            <a:r>
              <a:rPr lang="en-CA" sz="1900" b="1" dirty="0" smtClean="0"/>
              <a:t>Researchers  </a:t>
            </a:r>
            <a:r>
              <a:rPr lang="en-CA" sz="1900" b="1" dirty="0"/>
              <a:t>+ Knowledge Mobilization 	= School Engagement</a:t>
            </a:r>
            <a:endParaRPr lang="en-CA" sz="1900" dirty="0"/>
          </a:p>
          <a:p>
            <a:r>
              <a:rPr lang="en-CA" sz="1900" b="1" dirty="0"/>
              <a:t>School Engagement </a:t>
            </a:r>
            <a:r>
              <a:rPr lang="en-CA" sz="1900" b="1" dirty="0" smtClean="0"/>
              <a:t>  +   Instructional </a:t>
            </a:r>
            <a:r>
              <a:rPr lang="en-CA" sz="1900" b="1" dirty="0"/>
              <a:t>Strategies 	= Student Learning</a:t>
            </a:r>
            <a:endParaRPr lang="en-CA" sz="1900" dirty="0"/>
          </a:p>
          <a:p>
            <a:pPr marL="0" indent="0">
              <a:buNone/>
            </a:pPr>
            <a:endParaRPr lang="en-CA" dirty="0"/>
          </a:p>
          <a:p>
            <a:pPr lvl="0"/>
            <a:r>
              <a:rPr lang="en-CA" b="1" dirty="0">
                <a:solidFill>
                  <a:schemeClr val="bg1">
                    <a:lumMod val="10000"/>
                  </a:schemeClr>
                </a:solidFill>
              </a:rPr>
              <a:t>Beneficial and supportive </a:t>
            </a:r>
            <a:r>
              <a:rPr lang="en-CA" b="1" dirty="0" smtClean="0">
                <a:solidFill>
                  <a:schemeClr val="bg1">
                    <a:lumMod val="10000"/>
                  </a:schemeClr>
                </a:solidFill>
              </a:rPr>
              <a:t>collaborative partnerships</a:t>
            </a:r>
            <a:endParaRPr lang="en-CA" b="1" dirty="0">
              <a:solidFill>
                <a:schemeClr val="bg1">
                  <a:lumMod val="10000"/>
                </a:schemeClr>
              </a:solidFill>
            </a:endParaRPr>
          </a:p>
          <a:p>
            <a:pPr lvl="0"/>
            <a:r>
              <a:rPr lang="en-CA" b="1" dirty="0">
                <a:solidFill>
                  <a:schemeClr val="bg1">
                    <a:lumMod val="10000"/>
                  </a:schemeClr>
                </a:solidFill>
              </a:rPr>
              <a:t>D2L </a:t>
            </a:r>
            <a:r>
              <a:rPr lang="en-CA" b="1" dirty="0" smtClean="0">
                <a:solidFill>
                  <a:schemeClr val="bg1">
                    <a:lumMod val="10000"/>
                  </a:schemeClr>
                </a:solidFill>
              </a:rPr>
              <a:t>site extensions are being explored further</a:t>
            </a:r>
            <a:endParaRPr lang="en-CA" b="1" dirty="0">
              <a:solidFill>
                <a:schemeClr val="bg1">
                  <a:lumMod val="10000"/>
                </a:schemeClr>
              </a:solidFill>
            </a:endParaRPr>
          </a:p>
          <a:p>
            <a:pPr lvl="0"/>
            <a:r>
              <a:rPr lang="en-CA" b="1" dirty="0">
                <a:solidFill>
                  <a:schemeClr val="bg1">
                    <a:lumMod val="10000"/>
                  </a:schemeClr>
                </a:solidFill>
              </a:rPr>
              <a:t>Wider school participation and </a:t>
            </a:r>
            <a:r>
              <a:rPr lang="en-CA" b="1" dirty="0" smtClean="0">
                <a:solidFill>
                  <a:schemeClr val="bg1">
                    <a:lumMod val="10000"/>
                  </a:schemeClr>
                </a:solidFill>
              </a:rPr>
              <a:t>enhancement of CITE</a:t>
            </a:r>
            <a:endParaRPr lang="en-CA" b="1" dirty="0">
              <a:solidFill>
                <a:schemeClr val="bg1">
                  <a:lumMod val="10000"/>
                </a:schemeClr>
              </a:solidFill>
            </a:endParaRPr>
          </a:p>
          <a:p>
            <a:pPr lvl="0"/>
            <a:r>
              <a:rPr lang="en-CA" b="1" dirty="0">
                <a:solidFill>
                  <a:schemeClr val="bg1">
                    <a:lumMod val="10000"/>
                  </a:schemeClr>
                </a:solidFill>
              </a:rPr>
              <a:t>Dissemination of findings and knowledge mobilization in </a:t>
            </a:r>
            <a:r>
              <a:rPr lang="en-CA" b="1" dirty="0" smtClean="0">
                <a:solidFill>
                  <a:schemeClr val="bg1">
                    <a:lumMod val="10000"/>
                  </a:schemeClr>
                </a:solidFill>
              </a:rPr>
              <a:t>journals, </a:t>
            </a:r>
            <a:r>
              <a:rPr lang="en-CA" b="1" dirty="0">
                <a:solidFill>
                  <a:schemeClr val="bg1">
                    <a:lumMod val="10000"/>
                  </a:schemeClr>
                </a:solidFill>
              </a:rPr>
              <a:t>conferences, school board presentations…</a:t>
            </a:r>
          </a:p>
          <a:p>
            <a:endParaRPr lang="en-CA" dirty="0"/>
          </a:p>
          <a:p>
            <a:endParaRPr lang="en-CA" dirty="0"/>
          </a:p>
        </p:txBody>
      </p:sp>
    </p:spTree>
    <p:extLst>
      <p:ext uri="{BB962C8B-B14F-4D97-AF65-F5344CB8AC3E}">
        <p14:creationId xmlns:p14="http://schemas.microsoft.com/office/powerpoint/2010/main" xmlns="" val="3594692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Applications </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Process of collaborative inquiry aligned with SIPSA using continuum of growth</a:t>
            </a:r>
          </a:p>
          <a:p>
            <a:r>
              <a:rPr lang="en-CA" dirty="0" smtClean="0"/>
              <a:t>Partnership with research component</a:t>
            </a:r>
          </a:p>
          <a:p>
            <a:r>
              <a:rPr lang="en-CA" dirty="0" smtClean="0"/>
              <a:t>MOE resources and SURE video series</a:t>
            </a:r>
          </a:p>
          <a:p>
            <a:r>
              <a:rPr lang="en-CA" dirty="0" smtClean="0"/>
              <a:t>WCDSB resources: D2L and Learning Commons</a:t>
            </a:r>
          </a:p>
          <a:p>
            <a:r>
              <a:rPr lang="en-CA" dirty="0" smtClean="0"/>
              <a:t>Structured Template for Action Plan</a:t>
            </a:r>
          </a:p>
          <a:p>
            <a:r>
              <a:rPr lang="en-CA" dirty="0" smtClean="0"/>
              <a:t>Teacher ownership and school-wide professional development </a:t>
            </a:r>
          </a:p>
          <a:p>
            <a:r>
              <a:rPr lang="en-CA" dirty="0" smtClean="0"/>
              <a:t>Mobilization of co-constructed knowledge</a:t>
            </a:r>
          </a:p>
          <a:p>
            <a:endParaRPr lang="en-CA" dirty="0" smtClean="0"/>
          </a:p>
          <a:p>
            <a:endParaRPr lang="en-CA" dirty="0"/>
          </a:p>
        </p:txBody>
      </p:sp>
    </p:spTree>
    <p:extLst>
      <p:ext uri="{BB962C8B-B14F-4D97-AF65-F5344CB8AC3E}">
        <p14:creationId xmlns:p14="http://schemas.microsoft.com/office/powerpoint/2010/main" xmlns="" val="128640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Teacher</a:t>
            </a:r>
            <a:br>
              <a:rPr lang="en-CA" dirty="0" smtClean="0"/>
            </a:br>
            <a:r>
              <a:rPr lang="en-CA" dirty="0" smtClean="0"/>
              <a:t>      Researchers</a:t>
            </a:r>
            <a:endParaRPr lang="en-CA" dirty="0"/>
          </a:p>
        </p:txBody>
      </p:sp>
      <p:pic>
        <p:nvPicPr>
          <p:cNvPr id="2050" name="Picture 2" descr="C:\Users\mariac\AppData\Local\Microsoft\Windows\Temporary Internet Files\Content.IE5\1LOI23IJ\IMG_20150430_0855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4045688"/>
            <a:ext cx="19812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0" y="2133600"/>
            <a:ext cx="4150746" cy="2667000"/>
          </a:xfr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1600200"/>
            <a:ext cx="3886200" cy="2362200"/>
          </a:xfrm>
          <a:prstGeom prst="rect">
            <a:avLst/>
          </a:prstGeom>
        </p:spPr>
      </p:pic>
    </p:spTree>
    <p:extLst>
      <p:ext uri="{BB962C8B-B14F-4D97-AF65-F5344CB8AC3E}">
        <p14:creationId xmlns:p14="http://schemas.microsoft.com/office/powerpoint/2010/main" xmlns="" val="137701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Related Research</a:t>
            </a:r>
            <a:endParaRPr lang="en-CA" dirty="0"/>
          </a:p>
        </p:txBody>
      </p:sp>
      <p:sp>
        <p:nvSpPr>
          <p:cNvPr id="3" name="Content Placeholder 2"/>
          <p:cNvSpPr>
            <a:spLocks noGrp="1"/>
          </p:cNvSpPr>
          <p:nvPr>
            <p:ph idx="1"/>
          </p:nvPr>
        </p:nvSpPr>
        <p:spPr>
          <a:xfrm>
            <a:off x="457200" y="1524001"/>
            <a:ext cx="8229600" cy="4343400"/>
          </a:xfrm>
        </p:spPr>
        <p:txBody>
          <a:bodyPr>
            <a:noAutofit/>
          </a:bodyPr>
          <a:lstStyle/>
          <a:p>
            <a:r>
              <a:rPr lang="en-CA" sz="1800" dirty="0"/>
              <a:t>A</a:t>
            </a:r>
            <a:r>
              <a:rPr lang="en-CA" sz="1800" dirty="0" smtClean="0"/>
              <a:t> </a:t>
            </a:r>
            <a:r>
              <a:rPr lang="en-CA" sz="1800" dirty="0"/>
              <a:t>culture of inquiry whereby research is valued, accessible to practitioners, relevant to particular contexts, and contributes to enhancing teaching to further student </a:t>
            </a:r>
            <a:r>
              <a:rPr lang="en-CA" sz="1800" dirty="0" smtClean="0"/>
              <a:t>learning </a:t>
            </a:r>
            <a:r>
              <a:rPr lang="en-CA" sz="1800" dirty="0"/>
              <a:t>(</a:t>
            </a:r>
            <a:r>
              <a:rPr lang="en-CA" sz="1800" dirty="0" err="1"/>
              <a:t>Martinovic</a:t>
            </a:r>
            <a:r>
              <a:rPr lang="en-CA" sz="1800" dirty="0"/>
              <a:t>, Wiebe, </a:t>
            </a:r>
            <a:r>
              <a:rPr lang="en-CA" sz="1800" dirty="0" err="1"/>
              <a:t>Ratkovic</a:t>
            </a:r>
            <a:r>
              <a:rPr lang="en-CA" sz="1800" dirty="0"/>
              <a:t>, Willard-Holt, Spencer &amp; </a:t>
            </a:r>
            <a:r>
              <a:rPr lang="en-CA" sz="1800" dirty="0" err="1"/>
              <a:t>Cantalini</a:t>
            </a:r>
            <a:r>
              <a:rPr lang="en-CA" sz="1800" dirty="0"/>
              <a:t>-Williams, 2012</a:t>
            </a:r>
            <a:r>
              <a:rPr lang="en-CA" sz="1800" dirty="0" smtClean="0"/>
              <a:t>)</a:t>
            </a:r>
          </a:p>
          <a:p>
            <a:r>
              <a:rPr lang="en-CA" sz="1800" dirty="0"/>
              <a:t>Teachers have been found to be ideal researchers as they are insightful and knowledgeable in regards to current teaching practices and student </a:t>
            </a:r>
            <a:r>
              <a:rPr lang="en-CA" sz="1800" dirty="0" smtClean="0"/>
              <a:t>needs </a:t>
            </a:r>
            <a:r>
              <a:rPr lang="en-CA" sz="1800" dirty="0"/>
              <a:t>(Blakemore, 2012). </a:t>
            </a:r>
            <a:endParaRPr lang="en-CA" sz="1800" dirty="0" smtClean="0"/>
          </a:p>
          <a:p>
            <a:r>
              <a:rPr lang="en-CA" sz="1800" dirty="0" smtClean="0"/>
              <a:t>Partnerships are </a:t>
            </a:r>
            <a:r>
              <a:rPr lang="en-CA" sz="1800" dirty="0"/>
              <a:t>successful when universities, schools, and teachers work in collaboration to conduct meaningful research about current educational issues (Gore &amp; </a:t>
            </a:r>
            <a:r>
              <a:rPr lang="en-CA" sz="1800" dirty="0" err="1"/>
              <a:t>Gitlin</a:t>
            </a:r>
            <a:r>
              <a:rPr lang="en-CA" sz="1800" dirty="0"/>
              <a:t>, 2004; </a:t>
            </a:r>
            <a:r>
              <a:rPr lang="en-CA" sz="1800" dirty="0" err="1"/>
              <a:t>Kyei-Blankson</a:t>
            </a:r>
            <a:r>
              <a:rPr lang="en-CA" sz="1800" dirty="0"/>
              <a:t>, 2014</a:t>
            </a:r>
            <a:r>
              <a:rPr lang="en-CA" sz="1800" dirty="0" smtClean="0"/>
              <a:t>).</a:t>
            </a:r>
          </a:p>
          <a:p>
            <a:r>
              <a:rPr lang="en-CA" sz="1800" dirty="0" smtClean="0"/>
              <a:t>Cooper (2014) found that knowledge mobilization facilitates exchange between academic research and professional practice.  </a:t>
            </a:r>
            <a:r>
              <a:rPr lang="en-CA" sz="1800" dirty="0"/>
              <a:t>C</a:t>
            </a:r>
            <a:r>
              <a:rPr lang="en-CA" sz="1800" dirty="0" smtClean="0"/>
              <a:t>ollaborative inquiry  rarely used online strategies for discussion of </a:t>
            </a:r>
            <a:r>
              <a:rPr lang="en-CA" sz="2000" dirty="0" smtClean="0"/>
              <a:t>information</a:t>
            </a:r>
            <a:r>
              <a:rPr lang="en-CA" sz="1800" dirty="0" smtClean="0"/>
              <a:t>.</a:t>
            </a:r>
            <a:endParaRPr lang="en-CA" sz="1800" dirty="0"/>
          </a:p>
        </p:txBody>
      </p:sp>
    </p:spTree>
    <p:extLst>
      <p:ext uri="{BB962C8B-B14F-4D97-AF65-F5344CB8AC3E}">
        <p14:creationId xmlns:p14="http://schemas.microsoft.com/office/powerpoint/2010/main" xmlns="" val="126635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Development of CITE</a:t>
            </a:r>
            <a:endParaRPr lang="en-CA" dirty="0"/>
          </a:p>
        </p:txBody>
      </p:sp>
      <p:sp>
        <p:nvSpPr>
          <p:cNvPr id="3" name="Content Placeholder 2"/>
          <p:cNvSpPr>
            <a:spLocks noGrp="1"/>
          </p:cNvSpPr>
          <p:nvPr>
            <p:ph idx="1"/>
          </p:nvPr>
        </p:nvSpPr>
        <p:spPr>
          <a:xfrm>
            <a:off x="457200" y="1371601"/>
            <a:ext cx="8229600" cy="4495800"/>
          </a:xfrm>
        </p:spPr>
        <p:txBody>
          <a:bodyPr>
            <a:normAutofit fontScale="92500" lnSpcReduction="20000"/>
          </a:bodyPr>
          <a:lstStyle/>
          <a:p>
            <a:pPr marL="514350" indent="-514350">
              <a:buAutoNum type="arabicPeriod"/>
            </a:pPr>
            <a:r>
              <a:rPr lang="en-CA" dirty="0"/>
              <a:t>S</a:t>
            </a:r>
            <a:r>
              <a:rPr lang="en-CA" dirty="0" smtClean="0"/>
              <a:t>upport from Board </a:t>
            </a:r>
            <a:r>
              <a:rPr lang="en-CA" dirty="0"/>
              <a:t>S</a:t>
            </a:r>
            <a:r>
              <a:rPr lang="en-CA" dirty="0" smtClean="0"/>
              <a:t>uperintendents to liaise with Student Work Study Teacher</a:t>
            </a:r>
          </a:p>
          <a:p>
            <a:pPr marL="514350" indent="-514350">
              <a:buAutoNum type="arabicPeriod"/>
            </a:pPr>
            <a:r>
              <a:rPr lang="en-CA" dirty="0" smtClean="0"/>
              <a:t>Meetings with SWS teacher and school principal  </a:t>
            </a:r>
          </a:p>
          <a:p>
            <a:pPr marL="514350" indent="-514350">
              <a:buAutoNum type="arabicPeriod"/>
            </a:pPr>
            <a:r>
              <a:rPr lang="en-CA" dirty="0"/>
              <a:t>R</a:t>
            </a:r>
            <a:r>
              <a:rPr lang="en-CA" dirty="0" smtClean="0"/>
              <a:t>esearch ethics approval was received from university and school board</a:t>
            </a:r>
          </a:p>
          <a:p>
            <a:pPr marL="514350" indent="-514350">
              <a:buAutoNum type="arabicPeriod"/>
            </a:pPr>
            <a:r>
              <a:rPr lang="en-CA" dirty="0"/>
              <a:t>S</a:t>
            </a:r>
            <a:r>
              <a:rPr lang="en-CA" dirty="0" smtClean="0"/>
              <a:t>essions intended to build trust, norms and mutual understandings</a:t>
            </a:r>
          </a:p>
          <a:p>
            <a:pPr marL="514350" indent="-514350">
              <a:buAutoNum type="arabicPeriod"/>
            </a:pPr>
            <a:r>
              <a:rPr lang="en-CA" dirty="0" smtClean="0"/>
              <a:t>CITE was not an additional workload</a:t>
            </a:r>
          </a:p>
          <a:p>
            <a:pPr marL="514350" indent="-514350">
              <a:buAutoNum type="arabicPeriod"/>
            </a:pPr>
            <a:r>
              <a:rPr lang="en-CA" dirty="0" smtClean="0"/>
              <a:t>Alignment with the work of the SWS teacher in collaboration with SIPSA school team</a:t>
            </a:r>
          </a:p>
          <a:p>
            <a:pPr marL="0" indent="0">
              <a:buNone/>
            </a:pPr>
            <a:endParaRPr lang="en-US" dirty="0"/>
          </a:p>
          <a:p>
            <a:endParaRPr lang="en-CA" dirty="0"/>
          </a:p>
        </p:txBody>
      </p:sp>
    </p:spTree>
    <p:extLst>
      <p:ext uri="{BB962C8B-B14F-4D97-AF65-F5344CB8AC3E}">
        <p14:creationId xmlns:p14="http://schemas.microsoft.com/office/powerpoint/2010/main" xmlns="" val="515517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Questions</a:t>
            </a:r>
            <a:endParaRPr lang="en-CA" dirty="0"/>
          </a:p>
        </p:txBody>
      </p:sp>
      <p:sp>
        <p:nvSpPr>
          <p:cNvPr id="3" name="Content Placeholder 2"/>
          <p:cNvSpPr>
            <a:spLocks noGrp="1"/>
          </p:cNvSpPr>
          <p:nvPr>
            <p:ph idx="1"/>
          </p:nvPr>
        </p:nvSpPr>
        <p:spPr/>
        <p:txBody>
          <a:bodyPr>
            <a:normAutofit fontScale="77500" lnSpcReduction="20000"/>
          </a:bodyPr>
          <a:lstStyle/>
          <a:p>
            <a:pPr marL="514350" lvl="0" indent="-514350">
              <a:buFont typeface="+mj-lt"/>
              <a:buAutoNum type="arabicPeriod"/>
            </a:pPr>
            <a:r>
              <a:rPr lang="en-CA" dirty="0"/>
              <a:t>How does the collaborative inquiry process facilitate </a:t>
            </a:r>
            <a:r>
              <a:rPr lang="en-CA" b="1" dirty="0"/>
              <a:t>participants’ awareness of and interest in the research </a:t>
            </a:r>
            <a:r>
              <a:rPr lang="en-CA" dirty="0"/>
              <a:t>process?</a:t>
            </a:r>
          </a:p>
          <a:p>
            <a:pPr marL="514350" lvl="0" indent="-514350" fontAlgn="base">
              <a:buFont typeface="+mj-lt"/>
              <a:buAutoNum type="arabicPeriod"/>
            </a:pPr>
            <a:r>
              <a:rPr lang="en-CA" dirty="0"/>
              <a:t>How does the collaborative inquiry process create a </a:t>
            </a:r>
            <a:r>
              <a:rPr lang="en-CA" b="1" dirty="0"/>
              <a:t>community of educational researchers</a:t>
            </a:r>
            <a:r>
              <a:rPr lang="en-CA" dirty="0"/>
              <a:t>?</a:t>
            </a:r>
          </a:p>
          <a:p>
            <a:pPr marL="514350" lvl="0" indent="-514350" fontAlgn="base">
              <a:buFont typeface="+mj-lt"/>
              <a:buAutoNum type="arabicPeriod"/>
            </a:pPr>
            <a:r>
              <a:rPr lang="en-CA" dirty="0"/>
              <a:t>How does the collaborative inquiry process contribute to </a:t>
            </a:r>
            <a:r>
              <a:rPr lang="en-CA" b="1" dirty="0"/>
              <a:t>increased competencies and changes in pedagogical practices?</a:t>
            </a:r>
          </a:p>
          <a:p>
            <a:pPr marL="514350" lvl="0" indent="-514350" fontAlgn="base">
              <a:buFont typeface="+mj-lt"/>
              <a:buAutoNum type="arabicPeriod"/>
            </a:pPr>
            <a:r>
              <a:rPr lang="en-CA" dirty="0"/>
              <a:t>How did the collaborative inquiry initiative </a:t>
            </a:r>
            <a:r>
              <a:rPr lang="en-CA" b="1" dirty="0"/>
              <a:t>enhance student learning and skills</a:t>
            </a:r>
            <a:r>
              <a:rPr lang="en-CA" dirty="0"/>
              <a:t>?</a:t>
            </a:r>
          </a:p>
          <a:p>
            <a:pPr marL="514350" lvl="0" indent="-514350" fontAlgn="base">
              <a:buFont typeface="+mj-lt"/>
              <a:buAutoNum type="arabicPeriod"/>
            </a:pPr>
            <a:r>
              <a:rPr lang="en-CA" dirty="0"/>
              <a:t>What are the enablers and challenges to developing collaborative inquiry teams in education?</a:t>
            </a:r>
          </a:p>
          <a:p>
            <a:pPr marL="0" indent="0">
              <a:buNone/>
            </a:pPr>
            <a:endParaRPr lang="en-CA" dirty="0"/>
          </a:p>
        </p:txBody>
      </p:sp>
    </p:spTree>
    <p:extLst>
      <p:ext uri="{BB962C8B-B14F-4D97-AF65-F5344CB8AC3E}">
        <p14:creationId xmlns:p14="http://schemas.microsoft.com/office/powerpoint/2010/main" xmlns="" val="3642611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a:t>
            </a:r>
            <a:endParaRPr lang="en-CA" dirty="0"/>
          </a:p>
        </p:txBody>
      </p:sp>
      <p:sp>
        <p:nvSpPr>
          <p:cNvPr id="3" name="Content Placeholder 2"/>
          <p:cNvSpPr>
            <a:spLocks noGrp="1"/>
          </p:cNvSpPr>
          <p:nvPr>
            <p:ph idx="1"/>
          </p:nvPr>
        </p:nvSpPr>
        <p:spPr>
          <a:xfrm>
            <a:off x="457200" y="1447801"/>
            <a:ext cx="8229600" cy="4419600"/>
          </a:xfrm>
        </p:spPr>
        <p:txBody>
          <a:bodyPr>
            <a:normAutofit/>
          </a:bodyPr>
          <a:lstStyle/>
          <a:p>
            <a:r>
              <a:rPr lang="en-CA" sz="2400" dirty="0" smtClean="0"/>
              <a:t>Nine Participants: 6 classroom teachers ( grades 1-7 with 2 males and 4 females), principal, SWS teacher and resource teacher)</a:t>
            </a:r>
          </a:p>
          <a:p>
            <a:r>
              <a:rPr lang="en-CA" sz="2400" dirty="0" smtClean="0"/>
              <a:t>Two faculty facilitators who had worked for WCDSB</a:t>
            </a:r>
          </a:p>
          <a:p>
            <a:r>
              <a:rPr lang="en-CA" sz="2400" dirty="0" smtClean="0"/>
              <a:t>Five monthly sessions</a:t>
            </a:r>
          </a:p>
          <a:p>
            <a:r>
              <a:rPr lang="en-CA" sz="2400" dirty="0" smtClean="0"/>
              <a:t>Each session included a range of activities such as SURE and Ministry videos, discussions, completing an Action Plan with focus and strategies, sharing pedagogical documentation and evidence of student engagement/learning</a:t>
            </a:r>
          </a:p>
          <a:p>
            <a:r>
              <a:rPr lang="en-CA" sz="2400" dirty="0" smtClean="0"/>
              <a:t>Professional development included: research process, effective teaching strategies, and cycle of collaborative inquiry</a:t>
            </a:r>
          </a:p>
          <a:p>
            <a:endParaRPr lang="en-CA" sz="2400" dirty="0" smtClean="0"/>
          </a:p>
          <a:p>
            <a:endParaRPr lang="en-CA" sz="2400" dirty="0"/>
          </a:p>
        </p:txBody>
      </p:sp>
    </p:spTree>
    <p:extLst>
      <p:ext uri="{BB962C8B-B14F-4D97-AF65-F5344CB8AC3E}">
        <p14:creationId xmlns:p14="http://schemas.microsoft.com/office/powerpoint/2010/main" xmlns="" val="3114754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Collection of Data</a:t>
            </a:r>
            <a:endParaRPr lang="en-CA" dirty="0"/>
          </a:p>
        </p:txBody>
      </p:sp>
      <p:sp>
        <p:nvSpPr>
          <p:cNvPr id="3" name="Content Placeholder 2"/>
          <p:cNvSpPr>
            <a:spLocks noGrp="1"/>
          </p:cNvSpPr>
          <p:nvPr>
            <p:ph idx="1"/>
          </p:nvPr>
        </p:nvSpPr>
        <p:spPr>
          <a:xfrm>
            <a:off x="457200" y="1371601"/>
            <a:ext cx="8229600" cy="4495800"/>
          </a:xfrm>
        </p:spPr>
        <p:txBody>
          <a:bodyPr>
            <a:normAutofit fontScale="85000" lnSpcReduction="20000"/>
          </a:bodyPr>
          <a:lstStyle/>
          <a:p>
            <a:pPr marL="0" indent="0">
              <a:buNone/>
            </a:pPr>
            <a:r>
              <a:rPr lang="en-CA" u="sng" dirty="0" smtClean="0"/>
              <a:t>A </a:t>
            </a:r>
            <a:r>
              <a:rPr lang="en-CA" u="sng" dirty="0"/>
              <a:t>Q</a:t>
            </a:r>
            <a:r>
              <a:rPr lang="en-CA" u="sng" dirty="0" smtClean="0"/>
              <a:t>ualitative Approach with Triangulation of Data</a:t>
            </a:r>
          </a:p>
          <a:p>
            <a:pPr marL="0" indent="0">
              <a:buNone/>
            </a:pPr>
            <a:r>
              <a:rPr lang="en-CA" dirty="0" smtClean="0"/>
              <a:t>1. </a:t>
            </a:r>
            <a:r>
              <a:rPr lang="en-CA" b="1" dirty="0" smtClean="0"/>
              <a:t>Transcriptions</a:t>
            </a:r>
            <a:r>
              <a:rPr lang="en-CA" dirty="0" smtClean="0"/>
              <a:t>: A </a:t>
            </a:r>
            <a:r>
              <a:rPr lang="en-CA" dirty="0"/>
              <a:t>portion of each session was audiotaped to gather perceptions of benefits and challenges of the research process and the new learnings related to pedagogy and </a:t>
            </a:r>
            <a:r>
              <a:rPr lang="en-CA" dirty="0" smtClean="0"/>
              <a:t>effective practice</a:t>
            </a:r>
            <a:r>
              <a:rPr lang="en-CA" dirty="0"/>
              <a:t>. </a:t>
            </a:r>
            <a:endParaRPr lang="en-CA" dirty="0" smtClean="0"/>
          </a:p>
          <a:p>
            <a:pPr marL="0" indent="0">
              <a:buNone/>
            </a:pPr>
            <a:r>
              <a:rPr lang="en-CA" dirty="0" smtClean="0"/>
              <a:t>2</a:t>
            </a:r>
            <a:r>
              <a:rPr lang="en-CA" dirty="0"/>
              <a:t>. </a:t>
            </a:r>
            <a:r>
              <a:rPr lang="en-CA" b="1" dirty="0" smtClean="0"/>
              <a:t>Reflection/Feedback</a:t>
            </a:r>
            <a:r>
              <a:rPr lang="en-CA" dirty="0" smtClean="0"/>
              <a:t>: </a:t>
            </a:r>
            <a:r>
              <a:rPr lang="en-CA" dirty="0"/>
              <a:t>F</a:t>
            </a:r>
            <a:r>
              <a:rPr lang="en-CA" dirty="0" smtClean="0"/>
              <a:t>orms </a:t>
            </a:r>
            <a:r>
              <a:rPr lang="en-CA" dirty="0"/>
              <a:t>were completed anonymously by each participant at the end of each session to </a:t>
            </a:r>
            <a:r>
              <a:rPr lang="en-CA" dirty="0" smtClean="0"/>
              <a:t>provide direction and evidence of participants’ learning. Feedback used to plan following sessions.</a:t>
            </a:r>
          </a:p>
          <a:p>
            <a:pPr marL="0" indent="0">
              <a:buNone/>
            </a:pPr>
            <a:r>
              <a:rPr lang="en-CA" dirty="0" smtClean="0"/>
              <a:t>3. </a:t>
            </a:r>
            <a:r>
              <a:rPr lang="en-CA" b="1" dirty="0" smtClean="0"/>
              <a:t>Documents</a:t>
            </a:r>
            <a:r>
              <a:rPr lang="en-CA" dirty="0" smtClean="0"/>
              <a:t>: Artifacts were created </a:t>
            </a:r>
            <a:r>
              <a:rPr lang="en-CA" dirty="0"/>
              <a:t>such as discussion </a:t>
            </a:r>
            <a:r>
              <a:rPr lang="en-CA" dirty="0" smtClean="0"/>
              <a:t>charts, graphic organizers, action plans and student samples/pedagogical documentation. </a:t>
            </a:r>
            <a:endParaRPr lang="en-CA" dirty="0"/>
          </a:p>
        </p:txBody>
      </p:sp>
    </p:spTree>
    <p:extLst>
      <p:ext uri="{BB962C8B-B14F-4D97-AF65-F5344CB8AC3E}">
        <p14:creationId xmlns:p14="http://schemas.microsoft.com/office/powerpoint/2010/main" xmlns="" val="2425164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smtClean="0"/>
              <a:t>Principal as Co-Learner</a:t>
            </a:r>
            <a:endParaRPr lang="en-CA" b="1" i="1" dirty="0"/>
          </a:p>
        </p:txBody>
      </p:sp>
      <p:sp>
        <p:nvSpPr>
          <p:cNvPr id="3" name="Content Placeholder 2"/>
          <p:cNvSpPr>
            <a:spLocks noGrp="1"/>
          </p:cNvSpPr>
          <p:nvPr>
            <p:ph idx="1"/>
          </p:nvPr>
        </p:nvSpPr>
        <p:spPr>
          <a:xfrm>
            <a:off x="457200" y="1447801"/>
            <a:ext cx="8229600" cy="3047999"/>
          </a:xfrm>
        </p:spPr>
        <p:txBody>
          <a:bodyPr>
            <a:normAutofit/>
          </a:bodyPr>
          <a:lstStyle/>
          <a:p>
            <a:r>
              <a:rPr lang="en-CA" sz="2800" dirty="0" smtClean="0"/>
              <a:t>Why St. Peter accepted invitation</a:t>
            </a:r>
          </a:p>
          <a:p>
            <a:r>
              <a:rPr lang="en-CA" sz="2800" dirty="0" smtClean="0"/>
              <a:t>How group was formed</a:t>
            </a:r>
          </a:p>
          <a:p>
            <a:r>
              <a:rPr lang="en-CA" sz="2800" dirty="0" smtClean="0"/>
              <a:t>Why we arrived at decision to use SIPSA as basis of CITE</a:t>
            </a:r>
          </a:p>
          <a:p>
            <a:r>
              <a:rPr lang="en-CA" sz="2800" dirty="0" smtClean="0"/>
              <a:t>Benefits for the staff, school, students…</a:t>
            </a:r>
            <a:endParaRPr lang="en-CA" sz="2800" dirty="0"/>
          </a:p>
        </p:txBody>
      </p:sp>
      <p:pic>
        <p:nvPicPr>
          <p:cNvPr id="4" name="Picture 3" descr="Screen shot 2016-03-24 at 5.35.41 PM.png"/>
          <p:cNvPicPr>
            <a:picLocks noChangeAspect="1"/>
          </p:cNvPicPr>
          <p:nvPr/>
        </p:nvPicPr>
        <p:blipFill>
          <a:blip r:embed="rId2" cstate="print">
            <a:alphaModFix/>
            <a:extLst>
              <a:ext uri="{28A0092B-C50C-407E-A947-70E740481C1C}">
                <a14:useLocalDpi xmlns:a14="http://schemas.microsoft.com/office/drawing/2010/main" xmlns="" val="0"/>
              </a:ext>
            </a:extLst>
          </a:blip>
          <a:stretch>
            <a:fillRect/>
          </a:stretch>
        </p:blipFill>
        <p:spPr>
          <a:xfrm>
            <a:off x="3886200" y="4247798"/>
            <a:ext cx="1905000" cy="2467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creen shot 2016-03-24 at 5.33.45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4267200"/>
            <a:ext cx="1936880" cy="2494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creen shot 2016-03-24 at 5.32.35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34200" y="4298462"/>
            <a:ext cx="1858978" cy="2407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4556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1F77AD4FA78842B3A7639F235CF1C8" ma:contentTypeVersion="1" ma:contentTypeDescription="Create a new document." ma:contentTypeScope="" ma:versionID="768936a3c9724b67ada02380ca97ec1e">
  <xsd:schema xmlns:xsd="http://www.w3.org/2001/XMLSchema" xmlns:xs="http://www.w3.org/2001/XMLSchema" xmlns:p="http://schemas.microsoft.com/office/2006/metadata/properties" xmlns:ns2="66c921e6-68a8-4b7f-b294-4620b040181c" targetNamespace="http://schemas.microsoft.com/office/2006/metadata/properties" ma:root="true" ma:fieldsID="00bcb174cecaa0f0bbb5999d7886c190" ns2:_="">
    <xsd:import namespace="66c921e6-68a8-4b7f-b294-4620b040181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921e6-68a8-4b7f-b294-4620b040181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documentManagement>
    <_dlc_DocId xmlns="66c921e6-68a8-4b7f-b294-4620b040181c">HNMNYDEDMSDC-516-16</_dlc_DocId>
    <_dlc_DocIdUrl xmlns="66c921e6-68a8-4b7f-b294-4620b040181c">
      <Url>http://brd-shareptweb:8145/offices/pa/_layouts/DocIdRedir.aspx?ID=HNMNYDEDMSDC-516-16</Url>
      <Description>HNMNYDEDMSDC-516-16</Description>
    </_dlc_DocIdUrl>
  </documentManagement>
</p:properties>
</file>

<file path=customXml/itemProps1.xml><?xml version="1.0" encoding="utf-8"?>
<ds:datastoreItem xmlns:ds="http://schemas.openxmlformats.org/officeDocument/2006/customXml" ds:itemID="{D33B30C2-934E-48DB-9A64-4D3E6081B9C0}">
  <ds:schemaRefs>
    <ds:schemaRef ds:uri="http://schemas.microsoft.com/sharepoint/v3/contenttype/forms"/>
  </ds:schemaRefs>
</ds:datastoreItem>
</file>

<file path=customXml/itemProps2.xml><?xml version="1.0" encoding="utf-8"?>
<ds:datastoreItem xmlns:ds="http://schemas.openxmlformats.org/officeDocument/2006/customXml" ds:itemID="{12E437E2-EE04-4902-9E2F-711B0F4E83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c921e6-68a8-4b7f-b294-4620b0401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4C2EBA-7F57-4E95-9472-183AFAE8D628}">
  <ds:schemaRefs>
    <ds:schemaRef ds:uri="http://schemas.microsoft.com/sharepoint/events"/>
  </ds:schemaRefs>
</ds:datastoreItem>
</file>

<file path=customXml/itemProps4.xml><?xml version="1.0" encoding="utf-8"?>
<ds:datastoreItem xmlns:ds="http://schemas.openxmlformats.org/officeDocument/2006/customXml" ds:itemID="{4B523096-059C-4D8F-A57E-84DBF148F04D}">
  <ds:schemaRefs>
    <ds:schemaRef ds:uri="http://purl.org/dc/elements/1.1/"/>
    <ds:schemaRef ds:uri="66c921e6-68a8-4b7f-b294-4620b040181c"/>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 web at top (1)</Template>
  <TotalTime>1871</TotalTime>
  <Words>1704</Words>
  <Application>Microsoft Office PowerPoint</Application>
  <PresentationFormat>On-screen Show (4:3)</PresentationFormat>
  <Paragraphs>227</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vt:lpstr>
      <vt:lpstr>Slide 2</vt:lpstr>
      <vt:lpstr>Teacher       Researchers</vt:lpstr>
      <vt:lpstr>Related Research</vt:lpstr>
      <vt:lpstr> Development of CITE</vt:lpstr>
      <vt:lpstr>Research Questions</vt:lpstr>
      <vt:lpstr>Methodology</vt:lpstr>
      <vt:lpstr>Collection of Data</vt:lpstr>
      <vt:lpstr>Principal as Co-Learner</vt:lpstr>
      <vt:lpstr>St. Peter SIPSA Problem of Practice 2014-15 </vt:lpstr>
      <vt:lpstr>CITE Research Action Plan </vt:lpstr>
      <vt:lpstr>Research Action Plan</vt:lpstr>
      <vt:lpstr>Slide 13</vt:lpstr>
      <vt:lpstr>Slide 14</vt:lpstr>
      <vt:lpstr>Use of D2L Site for CITE</vt:lpstr>
      <vt:lpstr> Overall Perceptions of Participants </vt:lpstr>
      <vt:lpstr>1. How does the collaborative inquiry process facilitate participants’ awareness and interest in the research process? </vt:lpstr>
      <vt:lpstr> </vt:lpstr>
      <vt:lpstr> </vt:lpstr>
      <vt:lpstr>How did this process enhance student learning and skills? </vt:lpstr>
      <vt:lpstr>Improved Student Learning</vt:lpstr>
      <vt:lpstr>Improved Student Learning</vt:lpstr>
      <vt:lpstr>Year 2 - CITE 2016</vt:lpstr>
      <vt:lpstr>CITE 2016</vt:lpstr>
      <vt:lpstr>Concluding Thoughts</vt:lpstr>
      <vt:lpstr>Applications </vt:lpstr>
    </vt:vector>
  </TitlesOfParts>
  <Company>Waterloo Catholic District School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Adie</dc:creator>
  <cp:lastModifiedBy>Heather</cp:lastModifiedBy>
  <cp:revision>92</cp:revision>
  <cp:lastPrinted>2015-04-29T21:06:40Z</cp:lastPrinted>
  <dcterms:created xsi:type="dcterms:W3CDTF">2015-04-29T15:39:17Z</dcterms:created>
  <dcterms:modified xsi:type="dcterms:W3CDTF">2016-04-18T03:04:09Z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0x0101008F1F77AD4FA78842B3A7639F235CF1C8</vt:lpwstr>
  </property>
  <property fmtid="{D5CDD505-2E9C-101B-9397-08002B2CF9AE}" pid="3" name="TemplateUrl">
    <vt:lpwstr/>
  </property>
  <property fmtid="{D5CDD505-2E9C-101B-9397-08002B2CF9AE}" pid="4" name="_SourceUrl">
    <vt:lpwstr/>
  </property>
  <property fmtid="{D5CDD505-2E9C-101B-9397-08002B2CF9AE}" pid="5" name="xd_Signature">
    <vt:bool>false</vt:bool>
  </property>
  <property fmtid="{D5CDD505-2E9C-101B-9397-08002B2CF9AE}" pid="6" name="xd_ProgID">
    <vt:lpwstr/>
  </property>
  <property fmtid="{D5CDD505-2E9C-101B-9397-08002B2CF9AE}" pid="7" name="_dlc_DocIdItemGuid">
    <vt:lpwstr>9de4e3db-77d5-4ce8-8857-bb57b5e3ce06</vt:lpwstr>
  </property>
</Properties>
</file>