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1"/>
  </p:notesMasterIdLst>
  <p:handoutMasterIdLst>
    <p:handoutMasterId r:id="rId32"/>
  </p:handoutMasterIdLst>
  <p:sldIdLst>
    <p:sldId id="258" r:id="rId6"/>
    <p:sldId id="257" r:id="rId7"/>
    <p:sldId id="259" r:id="rId8"/>
    <p:sldId id="278" r:id="rId9"/>
    <p:sldId id="270" r:id="rId10"/>
    <p:sldId id="260" r:id="rId11"/>
    <p:sldId id="262" r:id="rId12"/>
    <p:sldId id="279" r:id="rId13"/>
    <p:sldId id="280" r:id="rId14"/>
    <p:sldId id="275" r:id="rId15"/>
    <p:sldId id="261" r:id="rId16"/>
    <p:sldId id="263" r:id="rId17"/>
    <p:sldId id="265" r:id="rId18"/>
    <p:sldId id="264" r:id="rId19"/>
    <p:sldId id="271" r:id="rId20"/>
    <p:sldId id="281" r:id="rId21"/>
    <p:sldId id="283" r:id="rId22"/>
    <p:sldId id="282" r:id="rId23"/>
    <p:sldId id="284" r:id="rId24"/>
    <p:sldId id="274" r:id="rId25"/>
    <p:sldId id="285" r:id="rId26"/>
    <p:sldId id="276" r:id="rId27"/>
    <p:sldId id="277" r:id="rId28"/>
    <p:sldId id="269" r:id="rId29"/>
    <p:sldId id="286" r:id="rId30"/>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33" autoAdjust="0"/>
  </p:normalViewPr>
  <p:slideViewPr>
    <p:cSldViewPr>
      <p:cViewPr>
        <p:scale>
          <a:sx n="86" d="100"/>
          <a:sy n="86" d="100"/>
        </p:scale>
        <p:origin x="150" y="504"/>
      </p:cViewPr>
      <p:guideLst>
        <p:guide orient="horz" pos="2160"/>
        <p:guide pos="2880"/>
      </p:guideLst>
    </p:cSldViewPr>
  </p:slideViewPr>
  <p:outlineViewPr>
    <p:cViewPr>
      <p:scale>
        <a:sx n="33" d="100"/>
        <a:sy n="33" d="100"/>
      </p:scale>
      <p:origin x="0" y="3540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544" y="-10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206299E2-1017-4BCA-BA40-E93D360D65AE}" type="datetimeFigureOut">
              <a:rPr lang="en-CA" smtClean="0"/>
              <a:pPr/>
              <a:t>10/02/2016</a:t>
            </a:fld>
            <a:endParaRPr lang="en-CA"/>
          </a:p>
        </p:txBody>
      </p:sp>
      <p:sp>
        <p:nvSpPr>
          <p:cNvPr id="4" name="Footer Placeholder 3"/>
          <p:cNvSpPr>
            <a:spLocks noGrp="1"/>
          </p:cNvSpPr>
          <p:nvPr>
            <p:ph type="ftr" sz="quarter" idx="2"/>
          </p:nvPr>
        </p:nvSpPr>
        <p:spPr>
          <a:xfrm>
            <a:off x="0" y="8772525"/>
            <a:ext cx="2971800" cy="461963"/>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772525"/>
            <a:ext cx="2971800" cy="461963"/>
          </a:xfrm>
          <a:prstGeom prst="rect">
            <a:avLst/>
          </a:prstGeom>
        </p:spPr>
        <p:txBody>
          <a:bodyPr vert="horz" lIns="91440" tIns="45720" rIns="91440" bIns="45720" rtlCol="0" anchor="b"/>
          <a:lstStyle>
            <a:lvl1pPr algn="r">
              <a:defRPr sz="1200"/>
            </a:lvl1pPr>
          </a:lstStyle>
          <a:p>
            <a:fld id="{AF91E3E7-B234-4D7F-A443-CF3478807959}" type="slidenum">
              <a:rPr lang="en-CA" smtClean="0"/>
              <a:pPr/>
              <a:t>‹#›</a:t>
            </a:fld>
            <a:endParaRPr lang="en-CA"/>
          </a:p>
        </p:txBody>
      </p:sp>
    </p:spTree>
    <p:extLst>
      <p:ext uri="{BB962C8B-B14F-4D97-AF65-F5344CB8AC3E}">
        <p14:creationId xmlns:p14="http://schemas.microsoft.com/office/powerpoint/2010/main" xmlns="" val="4070703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78C5306C-051D-42AC-A95A-9789A70C394F}" type="datetimeFigureOut">
              <a:rPr lang="en-CA" smtClean="0"/>
              <a:pPr/>
              <a:t>10/02/2016</a:t>
            </a:fld>
            <a:endParaRPr lang="en-CA"/>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87850"/>
            <a:ext cx="548640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525"/>
            <a:ext cx="2971800" cy="46196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772525"/>
            <a:ext cx="2971800" cy="461963"/>
          </a:xfrm>
          <a:prstGeom prst="rect">
            <a:avLst/>
          </a:prstGeom>
        </p:spPr>
        <p:txBody>
          <a:bodyPr vert="horz" lIns="91440" tIns="45720" rIns="91440" bIns="45720" rtlCol="0" anchor="b"/>
          <a:lstStyle>
            <a:lvl1pPr algn="r">
              <a:defRPr sz="1200"/>
            </a:lvl1pPr>
          </a:lstStyle>
          <a:p>
            <a:fld id="{4D67B442-F173-46FD-A399-088F53EE4A33}" type="slidenum">
              <a:rPr lang="en-CA" smtClean="0"/>
              <a:pPr/>
              <a:t>‹#›</a:t>
            </a:fld>
            <a:endParaRPr lang="en-CA"/>
          </a:p>
        </p:txBody>
      </p:sp>
    </p:spTree>
    <p:extLst>
      <p:ext uri="{BB962C8B-B14F-4D97-AF65-F5344CB8AC3E}">
        <p14:creationId xmlns:p14="http://schemas.microsoft.com/office/powerpoint/2010/main" xmlns="" val="373362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1</a:t>
            </a:fld>
            <a:endParaRPr lang="en-CA"/>
          </a:p>
        </p:txBody>
      </p:sp>
    </p:spTree>
    <p:extLst>
      <p:ext uri="{BB962C8B-B14F-4D97-AF65-F5344CB8AC3E}">
        <p14:creationId xmlns:p14="http://schemas.microsoft.com/office/powerpoint/2010/main" xmlns="" val="4251832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10</a:t>
            </a:fld>
            <a:endParaRPr lang="en-CA"/>
          </a:p>
        </p:txBody>
      </p:sp>
    </p:spTree>
    <p:extLst>
      <p:ext uri="{BB962C8B-B14F-4D97-AF65-F5344CB8AC3E}">
        <p14:creationId xmlns:p14="http://schemas.microsoft.com/office/powerpoint/2010/main" xmlns="" val="3761754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11</a:t>
            </a:fld>
            <a:endParaRPr lang="en-CA"/>
          </a:p>
        </p:txBody>
      </p:sp>
    </p:spTree>
    <p:extLst>
      <p:ext uri="{BB962C8B-B14F-4D97-AF65-F5344CB8AC3E}">
        <p14:creationId xmlns:p14="http://schemas.microsoft.com/office/powerpoint/2010/main" xmlns="" val="2933712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CA" dirty="0" smtClean="0"/>
              <a:t>Once we fully</a:t>
            </a:r>
            <a:r>
              <a:rPr lang="en-CA" baseline="0" dirty="0" smtClean="0"/>
              <a:t> understood what the research model looked like and brainstormed some ideas of what we felt was an underlying concern in our school and in our own personal classrooms, we then started the development of the CITE Research Action Plan.  </a:t>
            </a:r>
          </a:p>
          <a:p>
            <a:pPr>
              <a:buFontTx/>
              <a:buChar char="-"/>
            </a:pPr>
            <a:r>
              <a:rPr lang="en-CA" baseline="0" dirty="0" smtClean="0"/>
              <a:t>Our group was made up of teachers, consultants, our principal and our university partners who were helping us to formalize our ideas around concerns and/or issues we were having in our classrooms.</a:t>
            </a:r>
          </a:p>
          <a:p>
            <a:pPr>
              <a:buFontTx/>
              <a:buChar char="-"/>
            </a:pPr>
            <a:r>
              <a:rPr lang="en-CA" baseline="0" dirty="0" smtClean="0"/>
              <a:t>After vocalizing our own areas of challenge that we were going to potentially perform some research on, we started to see that other teachers were having some of the same concerns.  Teachers then decided to work in collaboration with each other and perform the research together. </a:t>
            </a:r>
          </a:p>
          <a:p>
            <a:pPr>
              <a:buFontTx/>
              <a:buChar char="-"/>
            </a:pPr>
            <a:r>
              <a:rPr lang="en-CA" baseline="0" dirty="0" smtClean="0"/>
              <a:t>We had individual teachers completing research, paired research partners and triads.</a:t>
            </a:r>
            <a:endParaRPr lang="en-CA" baseline="0" dirty="0"/>
          </a:p>
          <a:p>
            <a:pPr>
              <a:buFontTx/>
              <a:buChar char="-"/>
            </a:pPr>
            <a:r>
              <a:rPr lang="en-CA" baseline="0" dirty="0" smtClean="0"/>
              <a:t>We all followed the same plan – list plan from slide.</a:t>
            </a:r>
          </a:p>
        </p:txBody>
      </p:sp>
      <p:sp>
        <p:nvSpPr>
          <p:cNvPr id="4" name="Slide Number Placeholder 3"/>
          <p:cNvSpPr>
            <a:spLocks noGrp="1"/>
          </p:cNvSpPr>
          <p:nvPr>
            <p:ph type="sldNum" sz="quarter" idx="10"/>
          </p:nvPr>
        </p:nvSpPr>
        <p:spPr/>
        <p:txBody>
          <a:bodyPr/>
          <a:lstStyle/>
          <a:p>
            <a:fld id="{4D67B442-F173-46FD-A399-088F53EE4A33}" type="slidenum">
              <a:rPr lang="en-CA" smtClean="0"/>
              <a:pPr/>
              <a:t>12</a:t>
            </a:fld>
            <a:endParaRPr lang="en-CA"/>
          </a:p>
        </p:txBody>
      </p:sp>
    </p:spTree>
    <p:extLst>
      <p:ext uri="{BB962C8B-B14F-4D97-AF65-F5344CB8AC3E}">
        <p14:creationId xmlns:p14="http://schemas.microsoft.com/office/powerpoint/2010/main" xmlns="" val="2764933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Our focus</a:t>
            </a:r>
            <a:r>
              <a:rPr lang="en-CA" baseline="0" dirty="0" smtClean="0"/>
              <a:t> question was the same for all teachers performing research. (state focus question)</a:t>
            </a:r>
          </a:p>
          <a:p>
            <a:pPr>
              <a:buFontTx/>
              <a:buChar char="-"/>
            </a:pPr>
            <a:r>
              <a:rPr lang="en-CA" baseline="0" dirty="0" smtClean="0"/>
              <a:t>Then in our pairs, triads or individual groups, alongside our partners from the university, we honed in on one area of concern within our own individual classrooms that we wanted to tackle.</a:t>
            </a:r>
          </a:p>
          <a:p>
            <a:pPr>
              <a:buFontTx/>
              <a:buChar char="-"/>
            </a:pPr>
            <a:r>
              <a:rPr lang="en-CA" baseline="0" dirty="0" smtClean="0"/>
              <a:t>Our university partners helped to develop our concerns into focus goals and then supported us to name some actions or strategies we could use to collect data.  We also were able to take an inventory of the research and resources that were available to us including </a:t>
            </a:r>
            <a:r>
              <a:rPr lang="en-CA" baseline="0" dirty="0" err="1" smtClean="0"/>
              <a:t>eachother</a:t>
            </a:r>
            <a:r>
              <a:rPr lang="en-CA" baseline="0" dirty="0" smtClean="0"/>
              <a:t>.</a:t>
            </a:r>
          </a:p>
          <a:p>
            <a:pPr>
              <a:buFontTx/>
              <a:buChar char="-"/>
            </a:pPr>
            <a:r>
              <a:rPr lang="en-CA" baseline="0" dirty="0" smtClean="0"/>
              <a:t>Lastly, we were able to name what type of data we were going to collect and how we were going to know that the strategy implemented was successful.  </a:t>
            </a:r>
          </a:p>
          <a:p>
            <a:pPr>
              <a:buFontTx/>
              <a:buChar char="-"/>
            </a:pPr>
            <a:r>
              <a:rPr lang="en-CA" baseline="0" dirty="0" smtClean="0"/>
              <a:t>The partnership between everyone involved in the CITE project was critical as we set up this action plan.  When we started to discuss how we were going to collect data, teachers expressed concern over how the they would be able to complete the research in a regular classroom setting.  The researchers around the table were able to identify resources available to the teachers to help them complete the research required to tackle their own  challenge of practice.  </a:t>
            </a:r>
            <a:endParaRPr lang="en-CA" baseline="0" dirty="0"/>
          </a:p>
          <a:p>
            <a:pPr>
              <a:buFontTx/>
              <a:buChar char="-"/>
            </a:pPr>
            <a:r>
              <a:rPr lang="en-CA" baseline="0" dirty="0" smtClean="0"/>
              <a:t>This is where I saw real collaboration  and partnership take place as everyone was able to contribute by bringing their respective skill sets to the table.</a:t>
            </a:r>
          </a:p>
        </p:txBody>
      </p:sp>
      <p:sp>
        <p:nvSpPr>
          <p:cNvPr id="4" name="Slide Number Placeholder 3"/>
          <p:cNvSpPr>
            <a:spLocks noGrp="1"/>
          </p:cNvSpPr>
          <p:nvPr>
            <p:ph type="sldNum" sz="quarter" idx="10"/>
          </p:nvPr>
        </p:nvSpPr>
        <p:spPr/>
        <p:txBody>
          <a:bodyPr/>
          <a:lstStyle/>
          <a:p>
            <a:fld id="{4D67B442-F173-46FD-A399-088F53EE4A33}" type="slidenum">
              <a:rPr lang="en-CA" smtClean="0"/>
              <a:pPr/>
              <a:t>13</a:t>
            </a:fld>
            <a:endParaRPr lang="en-CA"/>
          </a:p>
        </p:txBody>
      </p:sp>
    </p:spTree>
    <p:extLst>
      <p:ext uri="{BB962C8B-B14F-4D97-AF65-F5344CB8AC3E}">
        <p14:creationId xmlns:p14="http://schemas.microsoft.com/office/powerpoint/2010/main" xmlns="" val="3516966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-Once we had completed our Action Plan we discussed how we were going</a:t>
            </a:r>
            <a:r>
              <a:rPr lang="en-CA" baseline="0" dirty="0" smtClean="0"/>
              <a:t> to continue to communicate and share resources and finding in between meetings.</a:t>
            </a:r>
            <a:endParaRPr lang="en-CA" baseline="0" dirty="0"/>
          </a:p>
          <a:p>
            <a:pPr>
              <a:buFontTx/>
              <a:buChar char="-"/>
            </a:pPr>
            <a:r>
              <a:rPr lang="en-CA" baseline="0" dirty="0" smtClean="0"/>
              <a:t>We decided to set up a D2L Site for our CITE team.  This platform allowed us to connect with each other and post and share our findings along the way.  We were able to share celebrations that we were seeing within our classrooms and pose some thoughtful questioning as we progressed through our research.  </a:t>
            </a:r>
          </a:p>
          <a:p>
            <a:pPr>
              <a:buFontTx/>
              <a:buChar char="-"/>
            </a:pPr>
            <a:r>
              <a:rPr lang="en-CA" baseline="0" dirty="0" smtClean="0"/>
              <a:t>The site also helped to support our partnership efforts in that we were deliberately putting effort into ensuring we stay connected when we were not able to meet face to face.  </a:t>
            </a:r>
          </a:p>
          <a:p>
            <a:pPr>
              <a:buFontTx/>
              <a:buChar char="-"/>
            </a:pPr>
            <a:r>
              <a:rPr lang="en-CA" baseline="0" dirty="0" smtClean="0"/>
              <a:t>The D2L site also opened up the opportunity for others to see our work.  We could invite other teachers to the site and they would not only be able to see what we have done, but they would be able to be part of our discussion boards and blog posts, if they wanted.</a:t>
            </a:r>
          </a:p>
          <a:p>
            <a:pPr>
              <a:buFontTx/>
              <a:buChar char="-"/>
            </a:pPr>
            <a:r>
              <a:rPr lang="en-CA" baseline="0" dirty="0" smtClean="0"/>
              <a:t>Last year was spent setting up the site and we are hoping that this will continue to be an area of expansion for us.</a:t>
            </a:r>
          </a:p>
        </p:txBody>
      </p:sp>
      <p:sp>
        <p:nvSpPr>
          <p:cNvPr id="4" name="Slide Number Placeholder 3"/>
          <p:cNvSpPr>
            <a:spLocks noGrp="1"/>
          </p:cNvSpPr>
          <p:nvPr>
            <p:ph type="sldNum" sz="quarter" idx="10"/>
          </p:nvPr>
        </p:nvSpPr>
        <p:spPr/>
        <p:txBody>
          <a:bodyPr/>
          <a:lstStyle/>
          <a:p>
            <a:fld id="{4D67B442-F173-46FD-A399-088F53EE4A33}" type="slidenum">
              <a:rPr lang="en-CA" smtClean="0"/>
              <a:pPr/>
              <a:t>14</a:t>
            </a:fld>
            <a:endParaRPr lang="en-CA"/>
          </a:p>
        </p:txBody>
      </p:sp>
    </p:spTree>
    <p:extLst>
      <p:ext uri="{BB962C8B-B14F-4D97-AF65-F5344CB8AC3E}">
        <p14:creationId xmlns:p14="http://schemas.microsoft.com/office/powerpoint/2010/main" xmlns="" val="1155486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CA" baseline="0" dirty="0" smtClean="0"/>
              <a:t>I was really excited when they said that they would be extending the project for another year and I was given the opportunity to complete more research on a new set of students within my classroom.  I was also excited that I was able to connect and continue to foster the partnership between our school and the university.</a:t>
            </a:r>
          </a:p>
          <a:p>
            <a:pPr>
              <a:buFontTx/>
              <a:buChar char="-"/>
            </a:pPr>
            <a:r>
              <a:rPr lang="en-CA" baseline="0" dirty="0" smtClean="0"/>
              <a:t>It has been a valuable experience working with my colleagues and understanding that even though we teach in different divisions with grades ranging from Grade 1 to 8, we were all struggling with some of the same concerns.  </a:t>
            </a:r>
          </a:p>
          <a:p>
            <a:pPr>
              <a:buFontTx/>
              <a:buChar char="-"/>
            </a:pPr>
            <a:r>
              <a:rPr lang="en-CA" baseline="0" dirty="0" smtClean="0"/>
              <a:t>Collaborating with my colleagues on this project opened up the doors for me in terms of being able to gather ideas and strategies from others and just being able to bounce ideas off of each other.</a:t>
            </a:r>
          </a:p>
          <a:p>
            <a:pPr>
              <a:buFontTx/>
              <a:buChar char="-"/>
            </a:pPr>
            <a:r>
              <a:rPr lang="en-CA" baseline="0" dirty="0" smtClean="0"/>
              <a:t>I appreciated how I was able to focus on my own classroom goal and this felt good in the sense that the research was tailored to what I wanted to know about and collect data on.  I was never told to focus on one area, but rather encouraged to identify an area of concern for my own classroom.</a:t>
            </a:r>
          </a:p>
          <a:p>
            <a:pPr>
              <a:buFontTx/>
              <a:buChar char="-"/>
            </a:pPr>
            <a:r>
              <a:rPr lang="en-CA" baseline="0" dirty="0" smtClean="0"/>
              <a:t>There were many insights gained from the various perspectives in the group.  I was able to see myself as a “researcher” as I felt valued by the researchers around the table.  Working with the principal and the university staff on this project opened up different perspectives and insights that I never really considered prior to doing research but I feel that the most valuable learning from this partnership was that I was valued and treated as an equal around the table and my opinions and ideas were considered and validated throughout the process.  I needed to understand the process of researching more clearly and was given guidance to do this.</a:t>
            </a:r>
          </a:p>
          <a:p>
            <a:pPr>
              <a:buFontTx/>
              <a:buChar char="-"/>
            </a:pPr>
            <a:r>
              <a:rPr lang="en-CA" baseline="0" dirty="0" smtClean="0"/>
              <a:t>This is just a small sampling of the perceptions outlined of some of the participants throughout the process. (READ samples)</a:t>
            </a:r>
          </a:p>
          <a:p>
            <a:pPr>
              <a:buFontTx/>
              <a:buNone/>
            </a:pPr>
            <a:endParaRPr lang="en-CA" baseline="0" dirty="0" smtClean="0"/>
          </a:p>
          <a:p>
            <a:pPr>
              <a:buFontTx/>
              <a:buChar char="-"/>
            </a:pPr>
            <a:endParaRPr lang="en-CA" dirty="0"/>
          </a:p>
        </p:txBody>
      </p:sp>
      <p:sp>
        <p:nvSpPr>
          <p:cNvPr id="4" name="Slide Number Placeholder 3"/>
          <p:cNvSpPr>
            <a:spLocks noGrp="1"/>
          </p:cNvSpPr>
          <p:nvPr>
            <p:ph type="sldNum" sz="quarter" idx="10"/>
          </p:nvPr>
        </p:nvSpPr>
        <p:spPr/>
        <p:txBody>
          <a:bodyPr/>
          <a:lstStyle/>
          <a:p>
            <a:fld id="{4D67B442-F173-46FD-A399-088F53EE4A33}" type="slidenum">
              <a:rPr lang="en-CA" smtClean="0"/>
              <a:pPr/>
              <a:t>15</a:t>
            </a:fld>
            <a:endParaRPr lang="en-CA"/>
          </a:p>
        </p:txBody>
      </p:sp>
    </p:spTree>
    <p:extLst>
      <p:ext uri="{BB962C8B-B14F-4D97-AF65-F5344CB8AC3E}">
        <p14:creationId xmlns:p14="http://schemas.microsoft.com/office/powerpoint/2010/main" xmlns="" val="418756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16</a:t>
            </a:fld>
            <a:endParaRPr lang="en-CA"/>
          </a:p>
        </p:txBody>
      </p:sp>
    </p:spTree>
    <p:extLst>
      <p:ext uri="{BB962C8B-B14F-4D97-AF65-F5344CB8AC3E}">
        <p14:creationId xmlns:p14="http://schemas.microsoft.com/office/powerpoint/2010/main" xmlns="" val="579347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17</a:t>
            </a:fld>
            <a:endParaRPr lang="en-CA"/>
          </a:p>
        </p:txBody>
      </p:sp>
    </p:spTree>
    <p:extLst>
      <p:ext uri="{BB962C8B-B14F-4D97-AF65-F5344CB8AC3E}">
        <p14:creationId xmlns:p14="http://schemas.microsoft.com/office/powerpoint/2010/main" xmlns="" val="10766776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18</a:t>
            </a:fld>
            <a:endParaRPr lang="en-CA"/>
          </a:p>
        </p:txBody>
      </p:sp>
    </p:spTree>
    <p:extLst>
      <p:ext uri="{BB962C8B-B14F-4D97-AF65-F5344CB8AC3E}">
        <p14:creationId xmlns:p14="http://schemas.microsoft.com/office/powerpoint/2010/main" xmlns="" val="382281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CA" dirty="0" smtClean="0"/>
              <a:t>The CITE Project supported student learning and skills by offering a platform in which classroom teachers could collect authentic data from</a:t>
            </a:r>
            <a:r>
              <a:rPr lang="en-CA" baseline="0" dirty="0" smtClean="0"/>
              <a:t> students including work samples, student comments, time on task measures, photos and other authentic classroom assessments such as completion of rubrics and self-reflections.</a:t>
            </a:r>
          </a:p>
          <a:p>
            <a:pPr>
              <a:buFontTx/>
              <a:buChar char="-"/>
            </a:pPr>
            <a:r>
              <a:rPr lang="en-CA" baseline="0" dirty="0" smtClean="0"/>
              <a:t>After implementing some of the outlined action strategies that the CITE group came up with, All teachers involved indicated marked improvements in many areas including  (READ FROM SLIDE)</a:t>
            </a:r>
          </a:p>
          <a:p>
            <a:pPr>
              <a:buFontTx/>
              <a:buChar char="-"/>
            </a:pPr>
            <a:r>
              <a:rPr lang="en-CA" baseline="0" dirty="0" smtClean="0"/>
              <a:t>The greatest feeling as a classroom teacher is when you are able to see improvement in your students, no matter what that improvement is.  It could be as simple as someone who was never able to focus for more than a couple of minutes at a time, now offer a solid 5 plus minutes of writing in a journal or completing a writing assignment</a:t>
            </a:r>
          </a:p>
          <a:p>
            <a:pPr>
              <a:buFontTx/>
              <a:buChar char="-"/>
            </a:pPr>
            <a:r>
              <a:rPr lang="en-CA" baseline="0" dirty="0" smtClean="0"/>
              <a:t>Some of the teacher comments included (READ FROM SLIDE)</a:t>
            </a:r>
            <a:endParaRPr lang="en-CA" dirty="0"/>
          </a:p>
        </p:txBody>
      </p:sp>
      <p:sp>
        <p:nvSpPr>
          <p:cNvPr id="4" name="Slide Number Placeholder 3"/>
          <p:cNvSpPr>
            <a:spLocks noGrp="1"/>
          </p:cNvSpPr>
          <p:nvPr>
            <p:ph type="sldNum" sz="quarter" idx="10"/>
          </p:nvPr>
        </p:nvSpPr>
        <p:spPr/>
        <p:txBody>
          <a:bodyPr/>
          <a:lstStyle/>
          <a:p>
            <a:fld id="{4D67B442-F173-46FD-A399-088F53EE4A33}" type="slidenum">
              <a:rPr lang="en-CA" smtClean="0"/>
              <a:pPr/>
              <a:t>19</a:t>
            </a:fld>
            <a:endParaRPr lang="en-CA"/>
          </a:p>
        </p:txBody>
      </p:sp>
    </p:spTree>
    <p:extLst>
      <p:ext uri="{BB962C8B-B14F-4D97-AF65-F5344CB8AC3E}">
        <p14:creationId xmlns:p14="http://schemas.microsoft.com/office/powerpoint/2010/main" xmlns="" val="1525413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2</a:t>
            </a:fld>
            <a:endParaRPr lang="en-CA"/>
          </a:p>
        </p:txBody>
      </p:sp>
    </p:spTree>
    <p:extLst>
      <p:ext uri="{BB962C8B-B14F-4D97-AF65-F5344CB8AC3E}">
        <p14:creationId xmlns:p14="http://schemas.microsoft.com/office/powerpoint/2010/main" xmlns="" val="4129509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a:t>
            </a:r>
            <a:r>
              <a:rPr lang="en-CA" baseline="0" dirty="0" smtClean="0"/>
              <a:t> were 2 areas of focus for the teachers involved in the CITE Project (READ 2 AREAS)</a:t>
            </a:r>
          </a:p>
          <a:p>
            <a:endParaRPr lang="en-CA" baseline="0" dirty="0" smtClean="0"/>
          </a:p>
          <a:p>
            <a:pPr>
              <a:buFontTx/>
              <a:buChar char="-"/>
            </a:pPr>
            <a:r>
              <a:rPr lang="en-CA" baseline="0" dirty="0" smtClean="0"/>
              <a:t>After implementing the strategies outlined in our action plan, the following improvements in the areas of focus were shown (READ SLIDES)</a:t>
            </a:r>
          </a:p>
          <a:p>
            <a:pPr>
              <a:buFontTx/>
              <a:buChar char="-"/>
            </a:pPr>
            <a:r>
              <a:rPr lang="en-CA" baseline="0" dirty="0" smtClean="0"/>
              <a:t>This CITE project enabled teachers the opportunity to change their instructional practice to support student achievement.  When teachers started to see the students improve, they were motivated and wanted to start researching other areas of need within their classroom.  They wanted to start collecting more data from the kids and wanted to try new strategies to help improve student learning.  They started to recognize that the time they spent researching was worthwhile as it was helping to improve overall learning.  And lastly, teachers were very keen on telling others about their research and sharing the progress that students were making.  For some, it allowed teachers to see certain students in a new light as they were able to improve and show their true potential in the classroom.</a:t>
            </a:r>
            <a:endParaRPr lang="en-CA" dirty="0"/>
          </a:p>
        </p:txBody>
      </p:sp>
      <p:sp>
        <p:nvSpPr>
          <p:cNvPr id="4" name="Slide Number Placeholder 3"/>
          <p:cNvSpPr>
            <a:spLocks noGrp="1"/>
          </p:cNvSpPr>
          <p:nvPr>
            <p:ph type="sldNum" sz="quarter" idx="10"/>
          </p:nvPr>
        </p:nvSpPr>
        <p:spPr/>
        <p:txBody>
          <a:bodyPr/>
          <a:lstStyle/>
          <a:p>
            <a:fld id="{4D67B442-F173-46FD-A399-088F53EE4A33}" type="slidenum">
              <a:rPr lang="en-CA" smtClean="0"/>
              <a:pPr/>
              <a:t>20</a:t>
            </a:fld>
            <a:endParaRPr lang="en-CA"/>
          </a:p>
        </p:txBody>
      </p:sp>
    </p:spTree>
    <p:extLst>
      <p:ext uri="{BB962C8B-B14F-4D97-AF65-F5344CB8AC3E}">
        <p14:creationId xmlns:p14="http://schemas.microsoft.com/office/powerpoint/2010/main" xmlns="" val="149597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21</a:t>
            </a:fld>
            <a:endParaRPr lang="en-CA"/>
          </a:p>
        </p:txBody>
      </p:sp>
    </p:spTree>
    <p:extLst>
      <p:ext uri="{BB962C8B-B14F-4D97-AF65-F5344CB8AC3E}">
        <p14:creationId xmlns:p14="http://schemas.microsoft.com/office/powerpoint/2010/main" xmlns="" val="6827012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22</a:t>
            </a:fld>
            <a:endParaRPr lang="en-CA"/>
          </a:p>
        </p:txBody>
      </p:sp>
    </p:spTree>
    <p:extLst>
      <p:ext uri="{BB962C8B-B14F-4D97-AF65-F5344CB8AC3E}">
        <p14:creationId xmlns:p14="http://schemas.microsoft.com/office/powerpoint/2010/main" xmlns="" val="19574826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23</a:t>
            </a:fld>
            <a:endParaRPr lang="en-CA"/>
          </a:p>
        </p:txBody>
      </p:sp>
    </p:spTree>
    <p:extLst>
      <p:ext uri="{BB962C8B-B14F-4D97-AF65-F5344CB8AC3E}">
        <p14:creationId xmlns:p14="http://schemas.microsoft.com/office/powerpoint/2010/main" xmlns="" val="3689327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24</a:t>
            </a:fld>
            <a:endParaRPr lang="en-CA"/>
          </a:p>
        </p:txBody>
      </p:sp>
    </p:spTree>
    <p:extLst>
      <p:ext uri="{BB962C8B-B14F-4D97-AF65-F5344CB8AC3E}">
        <p14:creationId xmlns:p14="http://schemas.microsoft.com/office/powerpoint/2010/main" xmlns="" val="2210272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25</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3</a:t>
            </a:fld>
            <a:endParaRPr lang="en-CA"/>
          </a:p>
        </p:txBody>
      </p:sp>
    </p:spTree>
    <p:extLst>
      <p:ext uri="{BB962C8B-B14F-4D97-AF65-F5344CB8AC3E}">
        <p14:creationId xmlns:p14="http://schemas.microsoft.com/office/powerpoint/2010/main" xmlns="" val="1188565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4</a:t>
            </a:fld>
            <a:endParaRPr lang="en-CA"/>
          </a:p>
        </p:txBody>
      </p:sp>
    </p:spTree>
    <p:extLst>
      <p:ext uri="{BB962C8B-B14F-4D97-AF65-F5344CB8AC3E}">
        <p14:creationId xmlns:p14="http://schemas.microsoft.com/office/powerpoint/2010/main" xmlns="" val="732600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CA" dirty="0" smtClean="0"/>
              <a:t>To start the process it was important for</a:t>
            </a:r>
            <a:r>
              <a:rPr lang="en-CA" baseline="0" dirty="0" smtClean="0"/>
              <a:t> the participants to get to know each other and really start to understand what each of us can bring to the collaborative table.  We completed some ice-breaker – get to know you activities in which we were able to share our ideas around education and research in general.</a:t>
            </a:r>
          </a:p>
          <a:p>
            <a:pPr>
              <a:buFontTx/>
              <a:buChar char="-"/>
            </a:pPr>
            <a:r>
              <a:rPr lang="en-CA" baseline="0" dirty="0" smtClean="0"/>
              <a:t>We completed a crossword activity in which the word “researcher” was the main word and we had to come up with other words that stemmed from the letters in the original word.  This helped us to understand our comfort level and familiarity with the term “researcher”</a:t>
            </a:r>
          </a:p>
          <a:p>
            <a:pPr>
              <a:buFontTx/>
              <a:buChar char="-"/>
            </a:pPr>
            <a:r>
              <a:rPr lang="en-CA" baseline="0" dirty="0" smtClean="0"/>
              <a:t>In addition, we also completed a yarn activity in which we created a web and were able to share a little bit of ourselves and our philosophies in education as we created a web with the yarn which resembles how we will all be working together to help each other problem solve our challenge of practice through a research lens.</a:t>
            </a:r>
          </a:p>
          <a:p>
            <a:pPr>
              <a:buFontTx/>
              <a:buChar char="-"/>
            </a:pPr>
            <a:r>
              <a:rPr lang="en-CA" baseline="0" dirty="0" smtClean="0"/>
              <a:t>We then created some group norms and came to agreement on how we were going to run the sessions as an adult learning style model.  These norms were re-visited throughout the process to ensure we were following what we set out to do.</a:t>
            </a:r>
          </a:p>
          <a:p>
            <a:pPr>
              <a:buFontTx/>
              <a:buChar char="-"/>
            </a:pPr>
            <a:r>
              <a:rPr lang="en-CA" baseline="0" dirty="0" smtClean="0"/>
              <a:t>Lastly, we looked at what collaboration means and discussed how this process was going to take shape with the participants at the table.  Personally, I was a little intimidated at first to be in a room full of researchers from the university.  I wasn’t sure that I belonged in this group but wanted to challenge myself and more importantly wanted to improve my teaching practice.  The community building activities allowed me the opportunity to be connected to the participants within the group and to understand that we are all working in partnership to help support the academic achievement in our school.  It really took away the sense of “them” and “us” meaning the University folks and classroom teachers.  </a:t>
            </a:r>
          </a:p>
        </p:txBody>
      </p:sp>
      <p:sp>
        <p:nvSpPr>
          <p:cNvPr id="4" name="Slide Number Placeholder 3"/>
          <p:cNvSpPr>
            <a:spLocks noGrp="1"/>
          </p:cNvSpPr>
          <p:nvPr>
            <p:ph type="sldNum" sz="quarter" idx="10"/>
          </p:nvPr>
        </p:nvSpPr>
        <p:spPr/>
        <p:txBody>
          <a:bodyPr/>
          <a:lstStyle/>
          <a:p>
            <a:fld id="{4D67B442-F173-46FD-A399-088F53EE4A33}" type="slidenum">
              <a:rPr lang="en-CA" smtClean="0"/>
              <a:pPr/>
              <a:t>5</a:t>
            </a:fld>
            <a:endParaRPr lang="en-CA"/>
          </a:p>
        </p:txBody>
      </p:sp>
    </p:spTree>
    <p:extLst>
      <p:ext uri="{BB962C8B-B14F-4D97-AF65-F5344CB8AC3E}">
        <p14:creationId xmlns:p14="http://schemas.microsoft.com/office/powerpoint/2010/main" xmlns="" val="2422494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6</a:t>
            </a:fld>
            <a:endParaRPr lang="en-CA"/>
          </a:p>
        </p:txBody>
      </p:sp>
    </p:spTree>
    <p:extLst>
      <p:ext uri="{BB962C8B-B14F-4D97-AF65-F5344CB8AC3E}">
        <p14:creationId xmlns:p14="http://schemas.microsoft.com/office/powerpoint/2010/main" xmlns="" val="379983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7</a:t>
            </a:fld>
            <a:endParaRPr lang="en-CA"/>
          </a:p>
        </p:txBody>
      </p:sp>
    </p:spTree>
    <p:extLst>
      <p:ext uri="{BB962C8B-B14F-4D97-AF65-F5344CB8AC3E}">
        <p14:creationId xmlns:p14="http://schemas.microsoft.com/office/powerpoint/2010/main" xmlns="" val="916574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8</a:t>
            </a:fld>
            <a:endParaRPr lang="en-CA"/>
          </a:p>
        </p:txBody>
      </p:sp>
    </p:spTree>
    <p:extLst>
      <p:ext uri="{BB962C8B-B14F-4D97-AF65-F5344CB8AC3E}">
        <p14:creationId xmlns:p14="http://schemas.microsoft.com/office/powerpoint/2010/main" xmlns="" val="2006782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D67B442-F173-46FD-A399-088F53EE4A33}" type="slidenum">
              <a:rPr lang="en-CA" smtClean="0"/>
              <a:pPr/>
              <a:t>9</a:t>
            </a:fld>
            <a:endParaRPr lang="en-CA"/>
          </a:p>
        </p:txBody>
      </p:sp>
    </p:spTree>
    <p:extLst>
      <p:ext uri="{BB962C8B-B14F-4D97-AF65-F5344CB8AC3E}">
        <p14:creationId xmlns:p14="http://schemas.microsoft.com/office/powerpoint/2010/main" xmlns="" val="1069145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PP-titleslide2.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BCAFD486-1F13-418E-A22B-7D8448262A92}" type="datetimeFigureOut">
              <a:rPr lang="en-US" smtClean="0"/>
              <a:pPr/>
              <a:t>2/10/2016</a:t>
            </a:fld>
            <a:endParaRPr lang="en-US" dirty="0"/>
          </a:p>
        </p:txBody>
      </p:sp>
      <p:sp>
        <p:nvSpPr>
          <p:cNvPr id="5" name="Footer Placeholder 4"/>
          <p:cNvSpPr>
            <a:spLocks noGrp="1"/>
          </p:cNvSpPr>
          <p:nvPr>
            <p:ph type="ftr" sz="quarter" idx="11"/>
          </p:nvPr>
        </p:nvSpPr>
        <p:spPr/>
        <p:txBody>
          <a:bodyPr/>
          <a:lstStyle>
            <a:lvl1pPr>
              <a:defRPr>
                <a:solidFill>
                  <a:srgbClr val="FFC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34D9B5F5-773C-4E76-96C3-3A05B20BFDF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FD486-1F13-418E-A22B-7D8448262A92}"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9B5F5-773C-4E76-96C3-3A05B20BFD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FD486-1F13-418E-A22B-7D8448262A92}"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9B5F5-773C-4E76-96C3-3A05B20BFD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P-contentslide2.gif"/>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57200" y="4572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98637"/>
            <a:ext cx="8229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BCAFD486-1F13-418E-A22B-7D8448262A92}" type="datetimeFigureOut">
              <a:rPr lang="en-US" smtClean="0"/>
              <a:pPr/>
              <a:t>2/10/2016</a:t>
            </a:fld>
            <a:endParaRPr lang="en-US" dirty="0"/>
          </a:p>
        </p:txBody>
      </p:sp>
      <p:sp>
        <p:nvSpPr>
          <p:cNvPr id="5" name="Footer Placeholder 4"/>
          <p:cNvSpPr>
            <a:spLocks noGrp="1"/>
          </p:cNvSpPr>
          <p:nvPr>
            <p:ph type="ftr" sz="quarter" idx="11"/>
          </p:nvPr>
        </p:nvSpPr>
        <p:spPr/>
        <p:txBody>
          <a:bodyPr/>
          <a:lstStyle>
            <a:lvl1pPr>
              <a:defRPr>
                <a:solidFill>
                  <a:srgbClr val="FFC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34D9B5F5-773C-4E76-96C3-3A05B20BFDF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AFD486-1F13-418E-A22B-7D8448262A92}"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9B5F5-773C-4E76-96C3-3A05B20BFD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AFD486-1F13-418E-A22B-7D8448262A92}"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9B5F5-773C-4E76-96C3-3A05B20BFD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AFD486-1F13-418E-A22B-7D8448262A92}" type="datetimeFigureOut">
              <a:rPr lang="en-US" smtClean="0"/>
              <a:pPr/>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D9B5F5-773C-4E76-96C3-3A05B20BFD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AFD486-1F13-418E-A22B-7D8448262A92}" type="datetimeFigureOut">
              <a:rPr lang="en-US" smtClean="0"/>
              <a:pPr/>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D9B5F5-773C-4E76-96C3-3A05B20BFD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FD486-1F13-418E-A22B-7D8448262A92}" type="datetimeFigureOut">
              <a:rPr lang="en-US" smtClean="0"/>
              <a:pPr/>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D9B5F5-773C-4E76-96C3-3A05B20BFD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FD486-1F13-418E-A22B-7D8448262A92}"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9B5F5-773C-4E76-96C3-3A05B20BFD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FD486-1F13-418E-A22B-7D8448262A92}"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9B5F5-773C-4E76-96C3-3A05B20BFD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FD486-1F13-418E-A22B-7D8448262A92}" type="datetimeFigureOut">
              <a:rPr lang="en-US" smtClean="0"/>
              <a:pPr/>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D9B5F5-773C-4E76-96C3-3A05B20BFD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fykjs5482F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cdsb.elearningontario.ca/d2l/home/617529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urenetwork.ca/?p=6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381000" y="1371600"/>
            <a:ext cx="7848600" cy="3657600"/>
          </a:xfrm>
        </p:spPr>
        <p:txBody>
          <a:bodyPr>
            <a:normAutofit fontScale="55000" lnSpcReduction="20000"/>
          </a:bodyPr>
          <a:lstStyle/>
          <a:p>
            <a:r>
              <a:rPr lang="en-US" sz="4000" b="1" dirty="0" smtClean="0">
                <a:solidFill>
                  <a:srgbClr val="002060"/>
                </a:solidFill>
              </a:rPr>
              <a:t>  </a:t>
            </a:r>
          </a:p>
          <a:p>
            <a:r>
              <a:rPr lang="en-US" sz="4000" b="1" dirty="0" smtClean="0">
                <a:solidFill>
                  <a:srgbClr val="002060"/>
                </a:solidFill>
              </a:rPr>
              <a:t>The Benefits and Challenges of a…</a:t>
            </a:r>
            <a:r>
              <a:rPr lang="en-US" b="1" dirty="0" smtClean="0">
                <a:solidFill>
                  <a:srgbClr val="002060"/>
                </a:solidFill>
              </a:rPr>
              <a:t> </a:t>
            </a:r>
          </a:p>
          <a:p>
            <a:r>
              <a:rPr lang="en-US" sz="5700" b="1" i="1" dirty="0" smtClean="0">
                <a:solidFill>
                  <a:srgbClr val="002060"/>
                </a:solidFill>
              </a:rPr>
              <a:t>C</a:t>
            </a:r>
            <a:r>
              <a:rPr lang="en-US" b="1" dirty="0" smtClean="0">
                <a:solidFill>
                  <a:srgbClr val="002060"/>
                </a:solidFill>
              </a:rPr>
              <a:t>ollaborative </a:t>
            </a:r>
            <a:r>
              <a:rPr lang="en-US" sz="5400" b="1" i="1" dirty="0" smtClean="0">
                <a:solidFill>
                  <a:srgbClr val="002060"/>
                </a:solidFill>
              </a:rPr>
              <a:t>I</a:t>
            </a:r>
            <a:r>
              <a:rPr lang="en-US" b="1" i="1" dirty="0" smtClean="0">
                <a:solidFill>
                  <a:srgbClr val="002060"/>
                </a:solidFill>
              </a:rPr>
              <a:t>nquiry</a:t>
            </a:r>
            <a:r>
              <a:rPr lang="en-US" b="1" dirty="0" smtClean="0">
                <a:solidFill>
                  <a:srgbClr val="002060"/>
                </a:solidFill>
              </a:rPr>
              <a:t> </a:t>
            </a:r>
            <a:r>
              <a:rPr lang="en-US" sz="5200" b="1" i="1" dirty="0" smtClean="0">
                <a:solidFill>
                  <a:srgbClr val="002060"/>
                </a:solidFill>
              </a:rPr>
              <a:t>T</a:t>
            </a:r>
            <a:r>
              <a:rPr lang="en-US" b="1" dirty="0" smtClean="0">
                <a:solidFill>
                  <a:srgbClr val="002060"/>
                </a:solidFill>
              </a:rPr>
              <a:t>eam in </a:t>
            </a:r>
            <a:r>
              <a:rPr lang="en-US" sz="5700" b="1" i="1" dirty="0" smtClean="0">
                <a:solidFill>
                  <a:srgbClr val="002060"/>
                </a:solidFill>
              </a:rPr>
              <a:t>E</a:t>
            </a:r>
            <a:r>
              <a:rPr lang="en-US" b="1" dirty="0" smtClean="0">
                <a:solidFill>
                  <a:srgbClr val="002060"/>
                </a:solidFill>
              </a:rPr>
              <a:t>ducation</a:t>
            </a:r>
          </a:p>
          <a:p>
            <a:endParaRPr lang="en-US" b="1" dirty="0" smtClean="0">
              <a:solidFill>
                <a:srgbClr val="002060"/>
              </a:solidFill>
            </a:endParaRPr>
          </a:p>
          <a:p>
            <a:r>
              <a:rPr lang="en-US" sz="5100" b="1" dirty="0" smtClean="0">
                <a:solidFill>
                  <a:srgbClr val="002060"/>
                </a:solidFill>
              </a:rPr>
              <a:t>The CITE Initiative</a:t>
            </a:r>
          </a:p>
          <a:p>
            <a:r>
              <a:rPr lang="en-US" sz="2900" b="1" dirty="0" smtClean="0">
                <a:solidFill>
                  <a:srgbClr val="002060"/>
                </a:solidFill>
              </a:rPr>
              <a:t>2015</a:t>
            </a:r>
          </a:p>
          <a:p>
            <a:endParaRPr lang="en-US" sz="2400" b="1" dirty="0" smtClean="0">
              <a:solidFill>
                <a:srgbClr val="002060"/>
              </a:solidFill>
            </a:endParaRPr>
          </a:p>
          <a:p>
            <a:r>
              <a:rPr lang="en-US" sz="2400" b="1" dirty="0" smtClean="0">
                <a:solidFill>
                  <a:srgbClr val="002060"/>
                </a:solidFill>
              </a:rPr>
              <a:t>Waterloo Catholic District School Board in partnership with </a:t>
            </a:r>
          </a:p>
          <a:p>
            <a:r>
              <a:rPr lang="en-US" sz="2400" b="1" dirty="0" smtClean="0">
                <a:solidFill>
                  <a:srgbClr val="002060"/>
                </a:solidFill>
              </a:rPr>
              <a:t>Nipissing University, </a:t>
            </a:r>
            <a:r>
              <a:rPr lang="en-US" sz="2400" b="1" dirty="0" err="1" smtClean="0">
                <a:solidFill>
                  <a:srgbClr val="002060"/>
                </a:solidFill>
              </a:rPr>
              <a:t>Schulich</a:t>
            </a:r>
            <a:r>
              <a:rPr lang="en-US" sz="2400" b="1" dirty="0" smtClean="0">
                <a:solidFill>
                  <a:srgbClr val="002060"/>
                </a:solidFill>
              </a:rPr>
              <a:t> School of Education, Brantford campus</a:t>
            </a:r>
          </a:p>
          <a:p>
            <a:endParaRPr lang="en-US" sz="2400" b="1" dirty="0" smtClean="0">
              <a:solidFill>
                <a:srgbClr val="002060"/>
              </a:solidFill>
            </a:endParaRPr>
          </a:p>
          <a:p>
            <a:r>
              <a:rPr lang="en-US" sz="2400" b="1" dirty="0" smtClean="0">
                <a:solidFill>
                  <a:srgbClr val="C00000"/>
                </a:solidFill>
              </a:rPr>
              <a:t>Dr. Maria </a:t>
            </a:r>
            <a:r>
              <a:rPr lang="en-US" sz="2400" b="1" dirty="0" err="1" smtClean="0">
                <a:solidFill>
                  <a:srgbClr val="C00000"/>
                </a:solidFill>
              </a:rPr>
              <a:t>Cantalini</a:t>
            </a:r>
            <a:r>
              <a:rPr lang="en-US" sz="2400" b="1" dirty="0" smtClean="0">
                <a:solidFill>
                  <a:srgbClr val="C00000"/>
                </a:solidFill>
              </a:rPr>
              <a:t>-Williams, Debra Curtis, Heather Papp, Sherrie </a:t>
            </a:r>
            <a:r>
              <a:rPr lang="en-US" sz="2400" b="1" dirty="0" err="1" smtClean="0">
                <a:solidFill>
                  <a:srgbClr val="C00000"/>
                </a:solidFill>
              </a:rPr>
              <a:t>Rellinger</a:t>
            </a:r>
            <a:endParaRPr lang="en-US" sz="2400" b="1" dirty="0" smtClean="0">
              <a:solidFill>
                <a:srgbClr val="C00000"/>
              </a:solidFill>
            </a:endParaRPr>
          </a:p>
          <a:p>
            <a:r>
              <a:rPr lang="en-US" sz="2400" b="1" dirty="0" smtClean="0">
                <a:solidFill>
                  <a:schemeClr val="tx1"/>
                </a:solidFill>
              </a:rPr>
              <a:t>mariac@nipissingu.ca</a:t>
            </a:r>
          </a:p>
          <a:p>
            <a:endParaRPr lang="en-US" sz="2400" b="1" dirty="0" smtClean="0">
              <a:solidFill>
                <a:srgbClr val="002060"/>
              </a:solidFill>
            </a:endParaRPr>
          </a:p>
          <a:p>
            <a:r>
              <a:rPr lang="en-US" sz="1200" b="1" dirty="0" smtClean="0">
                <a:solidFill>
                  <a:srgbClr val="002060"/>
                </a:solidFill>
              </a:rPr>
              <a:t>  </a:t>
            </a:r>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10640" y="872501"/>
            <a:ext cx="4428490" cy="882015"/>
          </a:xfrm>
          <a:prstGeom prst="rect">
            <a:avLst/>
          </a:prstGeom>
          <a:noFill/>
          <a:ln>
            <a:noFill/>
          </a:ln>
        </p:spPr>
      </p:pic>
    </p:spTree>
    <p:extLst>
      <p:ext uri="{BB962C8B-B14F-4D97-AF65-F5344CB8AC3E}">
        <p14:creationId xmlns:p14="http://schemas.microsoft.com/office/powerpoint/2010/main" xmlns="" val="2727845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Data Collected</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smtClean="0"/>
              <a:t>A </a:t>
            </a:r>
            <a:r>
              <a:rPr lang="en-CA" dirty="0"/>
              <a:t>qualitative </a:t>
            </a:r>
            <a:r>
              <a:rPr lang="en-CA" dirty="0" smtClean="0"/>
              <a:t>approach: </a:t>
            </a:r>
            <a:r>
              <a:rPr lang="en-CA" dirty="0"/>
              <a:t>The three main sources of data were: 1) transcripts of discussions 2) feedback forms and 3) artifacts/documents created for activities.</a:t>
            </a:r>
          </a:p>
          <a:p>
            <a:pPr marL="514350" indent="-514350">
              <a:buAutoNum type="arabicPeriod"/>
            </a:pPr>
            <a:r>
              <a:rPr lang="en-CA" dirty="0" smtClean="0"/>
              <a:t>A </a:t>
            </a:r>
            <a:r>
              <a:rPr lang="en-CA" dirty="0"/>
              <a:t>portion of each session was audiotaped to gather perceptions of benefits and challenges of the research process and the new learnings related to pedagogy and practice. </a:t>
            </a:r>
            <a:endParaRPr lang="en-CA" dirty="0" smtClean="0"/>
          </a:p>
          <a:p>
            <a:pPr marL="514350" indent="-514350">
              <a:buAutoNum type="arabicPeriod"/>
            </a:pPr>
            <a:r>
              <a:rPr lang="en-CA" dirty="0" smtClean="0"/>
              <a:t>2</a:t>
            </a:r>
            <a:r>
              <a:rPr lang="en-CA" dirty="0"/>
              <a:t>. Feedback forms were completed anonymously by each participant at the end of each session to allow for reflection and examples of learning. </a:t>
            </a:r>
            <a:endParaRPr lang="en-CA" dirty="0" smtClean="0"/>
          </a:p>
          <a:p>
            <a:pPr marL="514350" indent="-514350">
              <a:buAutoNum type="arabicPeriod"/>
            </a:pPr>
            <a:r>
              <a:rPr lang="en-CA" dirty="0" smtClean="0"/>
              <a:t>Documents </a:t>
            </a:r>
            <a:r>
              <a:rPr lang="en-CA" dirty="0"/>
              <a:t>were created at various sessions such as discussion </a:t>
            </a:r>
            <a:r>
              <a:rPr lang="en-CA" dirty="0" smtClean="0"/>
              <a:t>charts, graphic organizers </a:t>
            </a:r>
            <a:r>
              <a:rPr lang="en-CA" dirty="0"/>
              <a:t>and action plans. </a:t>
            </a:r>
          </a:p>
        </p:txBody>
      </p:sp>
    </p:spTree>
    <p:extLst>
      <p:ext uri="{BB962C8B-B14F-4D97-AF65-F5344CB8AC3E}">
        <p14:creationId xmlns:p14="http://schemas.microsoft.com/office/powerpoint/2010/main" xmlns="" val="2425164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SURE Videos</a:t>
            </a:r>
            <a:endParaRPr lang="en-CA" dirty="0"/>
          </a:p>
        </p:txBody>
      </p:sp>
      <p:sp>
        <p:nvSpPr>
          <p:cNvPr id="3" name="Content Placeholder 2"/>
          <p:cNvSpPr>
            <a:spLocks noGrp="1"/>
          </p:cNvSpPr>
          <p:nvPr>
            <p:ph idx="1"/>
          </p:nvPr>
        </p:nvSpPr>
        <p:spPr/>
        <p:txBody>
          <a:bodyPr>
            <a:normAutofit lnSpcReduction="10000"/>
          </a:bodyPr>
          <a:lstStyle/>
          <a:p>
            <a:pPr>
              <a:buNone/>
            </a:pPr>
            <a:r>
              <a:rPr lang="en-CA" dirty="0" smtClean="0"/>
              <a:t>Goal was to stimulate perceptions of teacher as researcher:</a:t>
            </a:r>
          </a:p>
          <a:p>
            <a:pPr>
              <a:buNone/>
            </a:pPr>
            <a:r>
              <a:rPr lang="en-CA" dirty="0" smtClean="0"/>
              <a:t>http</a:t>
            </a:r>
            <a:r>
              <a:rPr lang="en-CA" dirty="0"/>
              <a:t>://www.surenetwork.ca/?p=42</a:t>
            </a:r>
          </a:p>
          <a:p>
            <a:r>
              <a:rPr lang="en-CA" dirty="0">
                <a:hlinkClick r:id="rId3"/>
              </a:rPr>
              <a:t>6:48 </a:t>
            </a:r>
            <a:r>
              <a:rPr lang="en-CA" dirty="0"/>
              <a:t> </a:t>
            </a:r>
            <a:r>
              <a:rPr lang="en-CA" b="1" dirty="0">
                <a:hlinkClick r:id="rId3" tooltip="Research to Practice - &quot;Thinking Like A Researcher&quot;"/>
              </a:rPr>
              <a:t>Research to Practice - "Thinking Like A Researcher" </a:t>
            </a:r>
            <a:endParaRPr lang="en-CA" b="1" dirty="0"/>
          </a:p>
          <a:p>
            <a:pPr>
              <a:buNone/>
            </a:pPr>
            <a:endParaRPr lang="en-CA" dirty="0"/>
          </a:p>
          <a:p>
            <a:r>
              <a:rPr lang="en-CA" dirty="0" smtClean="0"/>
              <a:t>Video demonstrates </a:t>
            </a:r>
            <a:r>
              <a:rPr lang="en-CA" dirty="0"/>
              <a:t>various </a:t>
            </a:r>
            <a:r>
              <a:rPr lang="en-CA" dirty="0" smtClean="0"/>
              <a:t>inquiries involving research </a:t>
            </a:r>
            <a:r>
              <a:rPr lang="en-CA" dirty="0"/>
              <a:t>and collaborative </a:t>
            </a:r>
            <a:r>
              <a:rPr lang="en-CA" dirty="0" smtClean="0"/>
              <a:t>inquiry models</a:t>
            </a:r>
            <a:endParaRPr lang="en-CA" dirty="0"/>
          </a:p>
          <a:p>
            <a:endParaRPr lang="en-CA" dirty="0"/>
          </a:p>
        </p:txBody>
      </p:sp>
    </p:spTree>
    <p:extLst>
      <p:ext uri="{BB962C8B-B14F-4D97-AF65-F5344CB8AC3E}">
        <p14:creationId xmlns:p14="http://schemas.microsoft.com/office/powerpoint/2010/main" xmlns="" val="1080807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CITE Research Action Plan </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endParaRPr lang="en-CA" dirty="0"/>
          </a:p>
          <a:p>
            <a:r>
              <a:rPr lang="en-CA" dirty="0" smtClean="0"/>
              <a:t>Identify </a:t>
            </a:r>
            <a:r>
              <a:rPr lang="en-CA" dirty="0"/>
              <a:t>a Problem/Goal/Challenge</a:t>
            </a:r>
          </a:p>
          <a:p>
            <a:r>
              <a:rPr lang="en-CA" dirty="0"/>
              <a:t>Develop a Plan</a:t>
            </a:r>
          </a:p>
          <a:p>
            <a:r>
              <a:rPr lang="en-CA" dirty="0"/>
              <a:t>Act and Implement Strategies</a:t>
            </a:r>
          </a:p>
          <a:p>
            <a:r>
              <a:rPr lang="en-CA" dirty="0"/>
              <a:t>Observe and Collect Documentation/Data/Evidence</a:t>
            </a:r>
          </a:p>
          <a:p>
            <a:r>
              <a:rPr lang="en-CA" dirty="0"/>
              <a:t>Reflect on Successes </a:t>
            </a:r>
          </a:p>
          <a:p>
            <a:pPr marL="0" indent="0">
              <a:buNone/>
            </a:pPr>
            <a:r>
              <a:rPr lang="en-CA" dirty="0"/>
              <a:t>   and Share Effective </a:t>
            </a:r>
          </a:p>
          <a:p>
            <a:pPr marL="0" indent="0">
              <a:buNone/>
            </a:pPr>
            <a:r>
              <a:rPr lang="en-CA" dirty="0"/>
              <a:t>   Strategies</a:t>
            </a:r>
          </a:p>
          <a:p>
            <a:endParaRPr lang="en-CA"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1200" y="3048000"/>
            <a:ext cx="3429000" cy="2514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61204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Research Action Plan</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2689963"/>
              </p:ext>
            </p:extLst>
          </p:nvPr>
        </p:nvGraphicFramePr>
        <p:xfrm>
          <a:off x="457199" y="1905000"/>
          <a:ext cx="8229602" cy="2889530"/>
        </p:xfrm>
        <a:graphic>
          <a:graphicData uri="http://schemas.openxmlformats.org/drawingml/2006/table">
            <a:tbl>
              <a:tblPr firstRow="1" firstCol="1" bandRow="1"/>
              <a:tblGrid>
                <a:gridCol w="950999"/>
                <a:gridCol w="1471261"/>
                <a:gridCol w="1762923"/>
                <a:gridCol w="1204936"/>
                <a:gridCol w="1502229"/>
                <a:gridCol w="1337254"/>
              </a:tblGrid>
              <a:tr h="1295400">
                <a:tc gridSpan="6">
                  <a:txBody>
                    <a:bodyPr/>
                    <a:lstStyle/>
                    <a:p>
                      <a:pPr>
                        <a:lnSpc>
                          <a:spcPct val="115000"/>
                        </a:lnSpc>
                        <a:spcAft>
                          <a:spcPts val="0"/>
                        </a:spcAft>
                      </a:pPr>
                      <a:r>
                        <a:rPr lang="en-CA" sz="2000" b="1" dirty="0">
                          <a:effectLst/>
                          <a:latin typeface="Calibri"/>
                          <a:ea typeface="Times New Roman"/>
                          <a:cs typeface="Times New Roman"/>
                        </a:rPr>
                        <a:t>Focus Question:</a:t>
                      </a:r>
                      <a:endParaRPr lang="en-CA" sz="2000" dirty="0">
                        <a:effectLst/>
                        <a:latin typeface="Calibri"/>
                        <a:ea typeface="Times New Roman"/>
                        <a:cs typeface="Times New Roman"/>
                      </a:endParaRPr>
                    </a:p>
                    <a:p>
                      <a:pPr>
                        <a:lnSpc>
                          <a:spcPct val="115000"/>
                        </a:lnSpc>
                        <a:spcAft>
                          <a:spcPts val="0"/>
                        </a:spcAft>
                      </a:pPr>
                      <a:r>
                        <a:rPr lang="en-CA" sz="2400" b="1" dirty="0">
                          <a:solidFill>
                            <a:srgbClr val="1F497D"/>
                          </a:solidFill>
                          <a:effectLst/>
                          <a:latin typeface="Calibri"/>
                          <a:ea typeface="Times New Roman"/>
                          <a:cs typeface="Times New Roman"/>
                        </a:rPr>
                        <a:t>How can we foster an environment that is conducive to productive engagement for learning?</a:t>
                      </a:r>
                      <a:endParaRPr lang="en-CA" sz="2400" dirty="0">
                        <a:effectLst/>
                        <a:latin typeface="Calibri"/>
                        <a:ea typeface="Times New Roman"/>
                        <a:cs typeface="Times New Roman"/>
                      </a:endParaRPr>
                    </a:p>
                    <a:p>
                      <a:pPr>
                        <a:lnSpc>
                          <a:spcPct val="115000"/>
                        </a:lnSpc>
                        <a:spcAft>
                          <a:spcPts val="0"/>
                        </a:spcAft>
                      </a:pPr>
                      <a:r>
                        <a:rPr lang="en-CA" sz="1200" b="1" dirty="0">
                          <a:effectLst/>
                          <a:latin typeface="Calibri"/>
                          <a:ea typeface="Times New Roman"/>
                          <a:cs typeface="Times New Roman"/>
                        </a:rPr>
                        <a:t> </a:t>
                      </a:r>
                      <a:endParaRPr lang="en-CA" sz="1000" dirty="0">
                        <a:effectLst/>
                        <a:latin typeface="Calibri"/>
                        <a:ea typeface="Times New Roman"/>
                        <a:cs typeface="Times New Roman"/>
                      </a:endParaRPr>
                    </a:p>
                  </a:txBody>
                  <a:tcPr marL="60810" marR="60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487450">
                <a:tc>
                  <a:txBody>
                    <a:bodyPr/>
                    <a:lstStyle/>
                    <a:p>
                      <a:pPr algn="ctr">
                        <a:lnSpc>
                          <a:spcPct val="115000"/>
                        </a:lnSpc>
                        <a:spcAft>
                          <a:spcPts val="0"/>
                        </a:spcAft>
                      </a:pPr>
                      <a:r>
                        <a:rPr lang="en-CA" sz="1600" b="1" dirty="0" smtClean="0">
                          <a:effectLst/>
                          <a:latin typeface="Calibri"/>
                          <a:ea typeface="Times New Roman"/>
                          <a:cs typeface="Times New Roman"/>
                        </a:rPr>
                        <a:t>Teacher</a:t>
                      </a:r>
                    </a:p>
                    <a:p>
                      <a:pPr algn="ctr">
                        <a:lnSpc>
                          <a:spcPct val="115000"/>
                        </a:lnSpc>
                        <a:spcAft>
                          <a:spcPts val="0"/>
                        </a:spcAft>
                      </a:pPr>
                      <a:endParaRPr lang="en-CA" sz="1600" b="1" dirty="0" smtClean="0">
                        <a:effectLst/>
                        <a:latin typeface="Calibri"/>
                        <a:ea typeface="Times New Roman"/>
                        <a:cs typeface="Times New Roman"/>
                      </a:endParaRPr>
                    </a:p>
                    <a:p>
                      <a:pPr algn="ctr">
                        <a:lnSpc>
                          <a:spcPct val="115000"/>
                        </a:lnSpc>
                        <a:spcAft>
                          <a:spcPts val="0"/>
                        </a:spcAft>
                      </a:pPr>
                      <a:endParaRPr lang="en-CA" sz="1600" b="1" dirty="0" smtClean="0">
                        <a:effectLst/>
                        <a:latin typeface="Calibri"/>
                        <a:ea typeface="Times New Roman"/>
                        <a:cs typeface="Times New Roman"/>
                      </a:endParaRPr>
                    </a:p>
                    <a:p>
                      <a:pPr algn="ctr">
                        <a:lnSpc>
                          <a:spcPct val="115000"/>
                        </a:lnSpc>
                        <a:spcAft>
                          <a:spcPts val="0"/>
                        </a:spcAft>
                      </a:pPr>
                      <a:endParaRPr lang="en-CA" sz="1600" dirty="0">
                        <a:effectLst/>
                        <a:latin typeface="Calibri"/>
                        <a:ea typeface="Times New Roman"/>
                        <a:cs typeface="Times New Roman"/>
                      </a:endParaRPr>
                    </a:p>
                  </a:txBody>
                  <a:tcPr marL="60810" marR="60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CA" sz="1600" b="1" dirty="0">
                          <a:effectLst/>
                          <a:latin typeface="Calibri"/>
                          <a:ea typeface="Times New Roman"/>
                          <a:cs typeface="Times New Roman"/>
                        </a:rPr>
                        <a:t>Focus</a:t>
                      </a:r>
                      <a:endParaRPr lang="en-CA" sz="1600" dirty="0">
                        <a:effectLst/>
                        <a:latin typeface="Calibri"/>
                        <a:ea typeface="Times New Roman"/>
                        <a:cs typeface="Times New Roman"/>
                      </a:endParaRPr>
                    </a:p>
                    <a:p>
                      <a:pPr algn="ctr">
                        <a:lnSpc>
                          <a:spcPct val="115000"/>
                        </a:lnSpc>
                        <a:spcAft>
                          <a:spcPts val="0"/>
                        </a:spcAft>
                      </a:pPr>
                      <a:r>
                        <a:rPr lang="en-CA" sz="1600" b="1" dirty="0">
                          <a:effectLst/>
                          <a:latin typeface="Calibri"/>
                          <a:ea typeface="Times New Roman"/>
                          <a:cs typeface="Times New Roman"/>
                        </a:rPr>
                        <a:t>Goals</a:t>
                      </a:r>
                      <a:endParaRPr lang="en-CA" sz="1600" dirty="0">
                        <a:effectLst/>
                        <a:latin typeface="Calibri"/>
                        <a:ea typeface="Times New Roman"/>
                        <a:cs typeface="Times New Roman"/>
                      </a:endParaRPr>
                    </a:p>
                  </a:txBody>
                  <a:tcPr marL="60810" marR="60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CA" sz="1600" b="1" dirty="0">
                          <a:effectLst/>
                          <a:latin typeface="Calibri"/>
                          <a:ea typeface="Times New Roman"/>
                          <a:cs typeface="Times New Roman"/>
                        </a:rPr>
                        <a:t>Action/Strategies</a:t>
                      </a:r>
                      <a:endParaRPr lang="en-CA" sz="1600" dirty="0">
                        <a:effectLst/>
                        <a:latin typeface="Calibri"/>
                        <a:ea typeface="Times New Roman"/>
                        <a:cs typeface="Times New Roman"/>
                      </a:endParaRPr>
                    </a:p>
                  </a:txBody>
                  <a:tcPr marL="60810" marR="60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CA" sz="1600" b="1" dirty="0" smtClean="0">
                          <a:effectLst/>
                          <a:latin typeface="Calibri"/>
                          <a:ea typeface="Times New Roman"/>
                          <a:cs typeface="Times New Roman"/>
                        </a:rPr>
                        <a:t>Research </a:t>
                      </a:r>
                      <a:r>
                        <a:rPr lang="en-CA" sz="1600" b="1" dirty="0">
                          <a:effectLst/>
                          <a:latin typeface="Calibri"/>
                          <a:ea typeface="Times New Roman"/>
                          <a:cs typeface="Times New Roman"/>
                        </a:rPr>
                        <a:t>and Resources</a:t>
                      </a:r>
                      <a:endParaRPr lang="en-CA" sz="1600" dirty="0">
                        <a:effectLst/>
                        <a:latin typeface="Calibri"/>
                        <a:ea typeface="Times New Roman"/>
                        <a:cs typeface="Times New Roman"/>
                      </a:endParaRPr>
                    </a:p>
                  </a:txBody>
                  <a:tcPr marL="60810" marR="60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CA" sz="1600" b="1" dirty="0">
                          <a:effectLst/>
                          <a:latin typeface="Calibri"/>
                          <a:ea typeface="Times New Roman"/>
                          <a:cs typeface="Times New Roman"/>
                        </a:rPr>
                        <a:t>Pedagogical </a:t>
                      </a:r>
                      <a:r>
                        <a:rPr lang="en-CA" sz="1600" b="1" dirty="0" smtClean="0">
                          <a:effectLst/>
                          <a:latin typeface="Calibri"/>
                          <a:ea typeface="Times New Roman"/>
                          <a:cs typeface="Times New Roman"/>
                        </a:rPr>
                        <a:t>Documentation/Data </a:t>
                      </a:r>
                      <a:r>
                        <a:rPr lang="en-CA" sz="1600" b="1" dirty="0">
                          <a:effectLst/>
                          <a:latin typeface="Calibri"/>
                          <a:ea typeface="Times New Roman"/>
                          <a:cs typeface="Times New Roman"/>
                        </a:rPr>
                        <a:t>to be Collected </a:t>
                      </a:r>
                      <a:endParaRPr lang="en-CA" sz="1600" dirty="0">
                        <a:effectLst/>
                        <a:latin typeface="Calibri"/>
                        <a:ea typeface="Times New Roman"/>
                        <a:cs typeface="Times New Roman"/>
                      </a:endParaRPr>
                    </a:p>
                    <a:p>
                      <a:pPr algn="ctr">
                        <a:lnSpc>
                          <a:spcPct val="115000"/>
                        </a:lnSpc>
                        <a:spcAft>
                          <a:spcPts val="0"/>
                        </a:spcAft>
                      </a:pPr>
                      <a:r>
                        <a:rPr lang="en-CA" sz="1600" dirty="0">
                          <a:effectLst/>
                          <a:latin typeface="Calibri"/>
                          <a:ea typeface="Times New Roman"/>
                          <a:cs typeface="Times New Roman"/>
                        </a:rPr>
                        <a:t> </a:t>
                      </a:r>
                    </a:p>
                  </a:txBody>
                  <a:tcPr marL="60810" marR="60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CA" sz="1600" b="1" dirty="0">
                          <a:effectLst/>
                          <a:latin typeface="Calibri"/>
                          <a:ea typeface="Times New Roman"/>
                          <a:cs typeface="Times New Roman"/>
                        </a:rPr>
                        <a:t>Evidence of </a:t>
                      </a:r>
                      <a:r>
                        <a:rPr lang="en-CA" sz="1600" b="1" dirty="0" smtClean="0">
                          <a:effectLst/>
                          <a:latin typeface="Calibri"/>
                          <a:ea typeface="Times New Roman"/>
                          <a:cs typeface="Times New Roman"/>
                        </a:rPr>
                        <a:t>Success</a:t>
                      </a:r>
                      <a:endParaRPr lang="en-CA" sz="1600" dirty="0">
                        <a:effectLst/>
                        <a:latin typeface="Calibri"/>
                        <a:ea typeface="Times New Roman"/>
                        <a:cs typeface="Times New Roman"/>
                      </a:endParaRPr>
                    </a:p>
                    <a:p>
                      <a:pPr algn="ctr">
                        <a:lnSpc>
                          <a:spcPct val="115000"/>
                        </a:lnSpc>
                        <a:spcAft>
                          <a:spcPts val="0"/>
                        </a:spcAft>
                      </a:pPr>
                      <a:r>
                        <a:rPr lang="en-CA" sz="1600" b="1" dirty="0">
                          <a:effectLst/>
                          <a:latin typeface="Calibri"/>
                          <a:ea typeface="Times New Roman"/>
                          <a:cs typeface="Times New Roman"/>
                        </a:rPr>
                        <a:t> </a:t>
                      </a:r>
                      <a:endParaRPr lang="en-CA" sz="1600" dirty="0">
                        <a:effectLst/>
                        <a:latin typeface="Calibri"/>
                        <a:ea typeface="Times New Roman"/>
                        <a:cs typeface="Times New Roman"/>
                      </a:endParaRPr>
                    </a:p>
                  </a:txBody>
                  <a:tcPr marL="60810" marR="60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5" name="Rectangle 1"/>
          <p:cNvSpPr>
            <a:spLocks noChangeArrowheads="1"/>
          </p:cNvSpPr>
          <p:nvPr/>
        </p:nvSpPr>
        <p:spPr bwMode="auto">
          <a:xfrm>
            <a:off x="4936824" y="3139558"/>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719810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 of D2L Site for CITE</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School-based usage</a:t>
            </a:r>
            <a:endParaRPr lang="en-CA" dirty="0"/>
          </a:p>
          <a:p>
            <a:r>
              <a:rPr lang="en-CA" dirty="0"/>
              <a:t>Invited CITE </a:t>
            </a:r>
            <a:r>
              <a:rPr lang="en-CA" dirty="0" smtClean="0"/>
              <a:t>members to join D2L site</a:t>
            </a:r>
            <a:endParaRPr lang="en-CA" dirty="0"/>
          </a:p>
          <a:p>
            <a:r>
              <a:rPr lang="en-CA" dirty="0"/>
              <a:t>Posted all of our materials</a:t>
            </a:r>
          </a:p>
          <a:p>
            <a:r>
              <a:rPr lang="en-CA" dirty="0"/>
              <a:t>Use of discussion board and blog</a:t>
            </a:r>
          </a:p>
          <a:p>
            <a:r>
              <a:rPr lang="en-CA" dirty="0"/>
              <a:t>Future </a:t>
            </a:r>
            <a:r>
              <a:rPr lang="en-CA" dirty="0" smtClean="0"/>
              <a:t>usage will be explored</a:t>
            </a:r>
            <a:endParaRPr lang="en-CA" dirty="0"/>
          </a:p>
          <a:p>
            <a:r>
              <a:rPr lang="en-CA" dirty="0"/>
              <a:t>LINK</a:t>
            </a:r>
            <a:r>
              <a:rPr lang="en-CA" dirty="0" smtClean="0"/>
              <a:t>: </a:t>
            </a:r>
            <a:r>
              <a:rPr lang="en-CA" dirty="0" smtClean="0">
                <a:hlinkClick r:id="rId3"/>
              </a:rPr>
              <a:t>https</a:t>
            </a:r>
            <a:r>
              <a:rPr lang="en-CA" dirty="0">
                <a:hlinkClick r:id="rId3"/>
              </a:rPr>
              <a:t>://</a:t>
            </a:r>
            <a:r>
              <a:rPr lang="en-CA" dirty="0" smtClean="0">
                <a:hlinkClick r:id="rId3"/>
              </a:rPr>
              <a:t>wcdsb.elearningontario.ca/d2l/home/6175296</a:t>
            </a:r>
            <a:endParaRPr lang="en-CA" dirty="0" smtClean="0"/>
          </a:p>
          <a:p>
            <a:endParaRPr lang="en-CA" dirty="0"/>
          </a:p>
          <a:p>
            <a:endParaRPr lang="en-CA" dirty="0"/>
          </a:p>
        </p:txBody>
      </p:sp>
    </p:spTree>
    <p:extLst>
      <p:ext uri="{BB962C8B-B14F-4D97-AF65-F5344CB8AC3E}">
        <p14:creationId xmlns:p14="http://schemas.microsoft.com/office/powerpoint/2010/main" xmlns="" val="138134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CA" dirty="0" smtClean="0"/>
              <a:t/>
            </a:r>
            <a:br>
              <a:rPr lang="en-CA" dirty="0" smtClean="0"/>
            </a:br>
            <a:r>
              <a:rPr lang="en-CA" dirty="0" smtClean="0"/>
              <a:t>Overall Perceptions of Participants</a:t>
            </a:r>
            <a:r>
              <a:rPr lang="en-CA" dirty="0"/>
              <a:t/>
            </a:r>
            <a:br>
              <a:rPr lang="en-CA" dirty="0"/>
            </a:br>
            <a:endParaRPr lang="en-CA" dirty="0"/>
          </a:p>
        </p:txBody>
      </p:sp>
      <p:sp>
        <p:nvSpPr>
          <p:cNvPr id="3" name="Content Placeholder 2"/>
          <p:cNvSpPr>
            <a:spLocks noGrp="1"/>
          </p:cNvSpPr>
          <p:nvPr>
            <p:ph idx="1"/>
          </p:nvPr>
        </p:nvSpPr>
        <p:spPr>
          <a:xfrm>
            <a:off x="457200" y="762000"/>
            <a:ext cx="8229600" cy="5105401"/>
          </a:xfrm>
        </p:spPr>
        <p:txBody>
          <a:bodyPr>
            <a:normAutofit fontScale="77500" lnSpcReduction="20000"/>
          </a:bodyPr>
          <a:lstStyle/>
          <a:p>
            <a:pPr marL="0" indent="0">
              <a:buNone/>
            </a:pPr>
            <a:r>
              <a:rPr lang="en-CA" dirty="0"/>
              <a:t> </a:t>
            </a:r>
          </a:p>
          <a:p>
            <a:pPr lvl="0"/>
            <a:r>
              <a:rPr lang="en-CA" sz="3400" dirty="0" smtClean="0"/>
              <a:t>Valued opportunity to </a:t>
            </a:r>
            <a:r>
              <a:rPr lang="en-CA" sz="3400" dirty="0"/>
              <a:t>research and collaborate with </a:t>
            </a:r>
            <a:r>
              <a:rPr lang="en-CA" sz="3400" dirty="0" smtClean="0"/>
              <a:t>colleagues</a:t>
            </a:r>
            <a:endParaRPr lang="en-CA" sz="3400" dirty="0"/>
          </a:p>
          <a:p>
            <a:pPr lvl="0"/>
            <a:r>
              <a:rPr lang="en-CA" sz="3400" dirty="0" smtClean="0"/>
              <a:t>Liked to </a:t>
            </a:r>
            <a:r>
              <a:rPr lang="en-CA" sz="3400" dirty="0"/>
              <a:t>select individual goals from the collective focus and </a:t>
            </a:r>
            <a:r>
              <a:rPr lang="en-CA" sz="3400" dirty="0" smtClean="0"/>
              <a:t>adjust strategies to meet classroom/student needs.</a:t>
            </a:r>
            <a:endParaRPr lang="en-CA" sz="3400" dirty="0"/>
          </a:p>
          <a:p>
            <a:pPr lvl="0"/>
            <a:r>
              <a:rPr lang="en-CA" sz="3400" dirty="0" smtClean="0"/>
              <a:t>Recognized time needed to dissect </a:t>
            </a:r>
            <a:r>
              <a:rPr lang="en-CA" sz="3400" dirty="0"/>
              <a:t>the question and focus before the action.</a:t>
            </a:r>
          </a:p>
          <a:p>
            <a:pPr lvl="0"/>
            <a:r>
              <a:rPr lang="en-CA" sz="3400" dirty="0"/>
              <a:t>Appreciated the support given to teachers </a:t>
            </a:r>
            <a:r>
              <a:rPr lang="en-CA" sz="3400" dirty="0" smtClean="0"/>
              <a:t>to nurture </a:t>
            </a:r>
            <a:r>
              <a:rPr lang="en-CA" sz="3400" dirty="0"/>
              <a:t>“ownership of learning” for students.</a:t>
            </a:r>
          </a:p>
          <a:p>
            <a:pPr lvl="0"/>
            <a:r>
              <a:rPr lang="en-CA" sz="3400" dirty="0" smtClean="0"/>
              <a:t>Gained insights from working </a:t>
            </a:r>
            <a:r>
              <a:rPr lang="en-CA" sz="3400" dirty="0"/>
              <a:t>with </a:t>
            </a:r>
            <a:r>
              <a:rPr lang="en-CA" sz="3400" dirty="0" smtClean="0"/>
              <a:t>educators  such as teachers</a:t>
            </a:r>
            <a:r>
              <a:rPr lang="en-CA" sz="3400" dirty="0"/>
              <a:t>, principal, board and university </a:t>
            </a:r>
            <a:r>
              <a:rPr lang="en-CA" sz="3400" dirty="0" smtClean="0"/>
              <a:t>staff</a:t>
            </a:r>
            <a:r>
              <a:rPr lang="en-CA" sz="3400" dirty="0"/>
              <a:t>.</a:t>
            </a:r>
            <a:r>
              <a:rPr lang="en-CA" sz="3400" dirty="0" smtClean="0"/>
              <a:t>  </a:t>
            </a:r>
            <a:endParaRPr lang="en-CA" sz="3400" dirty="0"/>
          </a:p>
          <a:p>
            <a:pPr lvl="0"/>
            <a:r>
              <a:rPr lang="en-CA" sz="3400" dirty="0" smtClean="0"/>
              <a:t>Loved </a:t>
            </a:r>
            <a:r>
              <a:rPr lang="en-CA" sz="3400" dirty="0"/>
              <a:t>the partnership and the professionalism</a:t>
            </a:r>
            <a:r>
              <a:rPr lang="en-CA" sz="3400" dirty="0" smtClean="0"/>
              <a:t>.</a:t>
            </a:r>
          </a:p>
          <a:p>
            <a:pPr lvl="0"/>
            <a:r>
              <a:rPr lang="en-CA" sz="3400" dirty="0"/>
              <a:t>Felt like a celebration of learning</a:t>
            </a:r>
          </a:p>
          <a:p>
            <a:endParaRPr lang="en-CA" dirty="0"/>
          </a:p>
        </p:txBody>
      </p:sp>
    </p:spTree>
    <p:extLst>
      <p:ext uri="{BB962C8B-B14F-4D97-AF65-F5344CB8AC3E}">
        <p14:creationId xmlns:p14="http://schemas.microsoft.com/office/powerpoint/2010/main" xmlns="" val="192867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CA" sz="2400" b="1" dirty="0"/>
              <a:t>1. How does the collaborative inquiry process facilitate participants’ awareness and interest in the research process?</a:t>
            </a:r>
            <a:r>
              <a:rPr lang="en-CA" sz="2400" dirty="0"/>
              <a:t/>
            </a:r>
            <a:br>
              <a:rPr lang="en-CA" sz="2400" dirty="0"/>
            </a:br>
            <a:endParaRPr lang="en-CA" sz="2400" dirty="0"/>
          </a:p>
        </p:txBody>
      </p:sp>
      <p:sp>
        <p:nvSpPr>
          <p:cNvPr id="3" name="Content Placeholder 2"/>
          <p:cNvSpPr>
            <a:spLocks noGrp="1"/>
          </p:cNvSpPr>
          <p:nvPr>
            <p:ph idx="1"/>
          </p:nvPr>
        </p:nvSpPr>
        <p:spPr>
          <a:xfrm>
            <a:off x="457200" y="1295401"/>
            <a:ext cx="8229600" cy="4572000"/>
          </a:xfrm>
        </p:spPr>
        <p:txBody>
          <a:bodyPr>
            <a:normAutofit fontScale="32500" lnSpcReduction="20000"/>
          </a:bodyPr>
          <a:lstStyle/>
          <a:p>
            <a:pPr marL="0" indent="0" fontAlgn="base">
              <a:buNone/>
            </a:pPr>
            <a:r>
              <a:rPr lang="en-CA" b="1" dirty="0"/>
              <a:t> </a:t>
            </a:r>
            <a:endParaRPr lang="en-CA" dirty="0"/>
          </a:p>
          <a:p>
            <a:r>
              <a:rPr lang="en-CA" sz="4800" dirty="0" smtClean="0"/>
              <a:t>One </a:t>
            </a:r>
            <a:r>
              <a:rPr lang="en-CA" sz="4800" dirty="0"/>
              <a:t>participant said in the first session, </a:t>
            </a:r>
            <a:r>
              <a:rPr lang="en-CA" sz="4800" b="1" i="1" dirty="0">
                <a:solidFill>
                  <a:schemeClr val="tx2"/>
                </a:solidFill>
              </a:rPr>
              <a:t>“I found today very useful and am looking forward to embarking on this research initiative”</a:t>
            </a:r>
            <a:r>
              <a:rPr lang="en-CA" sz="4800" dirty="0"/>
              <a:t> and another reported, </a:t>
            </a:r>
            <a:r>
              <a:rPr lang="en-CA" sz="4800" i="1" dirty="0"/>
              <a:t>“</a:t>
            </a:r>
            <a:r>
              <a:rPr lang="en-CA" sz="4800" b="1" i="1" dirty="0">
                <a:solidFill>
                  <a:schemeClr val="tx2"/>
                </a:solidFill>
              </a:rPr>
              <a:t>My mind was thinking in a way that engages me”.</a:t>
            </a:r>
            <a:r>
              <a:rPr lang="en-CA" sz="4800" b="1" dirty="0">
                <a:solidFill>
                  <a:schemeClr val="tx2"/>
                </a:solidFill>
              </a:rPr>
              <a:t> </a:t>
            </a:r>
            <a:endParaRPr lang="en-CA" sz="4800" b="1" dirty="0" smtClean="0">
              <a:solidFill>
                <a:schemeClr val="tx2"/>
              </a:solidFill>
            </a:endParaRPr>
          </a:p>
          <a:p>
            <a:r>
              <a:rPr lang="en-CA" sz="4800" dirty="0" smtClean="0"/>
              <a:t>After </a:t>
            </a:r>
            <a:r>
              <a:rPr lang="en-CA" sz="4800" dirty="0"/>
              <a:t>involvement in several sessions, one participant reinforced the value of the collaborative inquiry process as a means for reflection and action research stating the following; </a:t>
            </a:r>
            <a:r>
              <a:rPr lang="en-CA" sz="4800" b="1" i="1" dirty="0">
                <a:solidFill>
                  <a:schemeClr val="tx2"/>
                </a:solidFill>
              </a:rPr>
              <a:t>“It was very helpful to go through each step in the research process and apply it to our area of focus</a:t>
            </a:r>
            <a:r>
              <a:rPr lang="en-CA" sz="4800" b="1" i="1" dirty="0" smtClean="0">
                <a:solidFill>
                  <a:schemeClr val="tx2"/>
                </a:solidFill>
              </a:rPr>
              <a:t>”.</a:t>
            </a:r>
          </a:p>
          <a:p>
            <a:r>
              <a:rPr lang="en-CA" sz="4800" i="1" dirty="0" smtClean="0"/>
              <a:t> </a:t>
            </a:r>
            <a:r>
              <a:rPr lang="en-CA" sz="4800" dirty="0"/>
              <a:t>Another participant noted that the SURE video resources were helpful.</a:t>
            </a:r>
            <a:r>
              <a:rPr lang="en-CA" sz="4800" i="1" dirty="0"/>
              <a:t>  </a:t>
            </a:r>
            <a:r>
              <a:rPr lang="en-CA" sz="4800" b="1" i="1" dirty="0">
                <a:solidFill>
                  <a:schemeClr val="tx2"/>
                </a:solidFill>
              </a:rPr>
              <a:t>“The SURE videos provided real examples of collaborative research. They showed us that research can be easily conducted within a classroom setting.”</a:t>
            </a:r>
            <a:endParaRPr lang="en-CA" sz="4800" b="1" dirty="0">
              <a:solidFill>
                <a:schemeClr val="tx2"/>
              </a:solidFill>
            </a:endParaRPr>
          </a:p>
          <a:p>
            <a:r>
              <a:rPr lang="en-CA" sz="4800" dirty="0"/>
              <a:t>The classroom teachers of the school appreciated the collegial atmosphere for learning and the opportunity to work together with a research focus. </a:t>
            </a:r>
            <a:r>
              <a:rPr lang="en-CA" sz="4800" b="1" i="1" dirty="0">
                <a:solidFill>
                  <a:schemeClr val="tx2"/>
                </a:solidFill>
              </a:rPr>
              <a:t>“I enjoyed seeing it in action with other colleagues”</a:t>
            </a:r>
            <a:r>
              <a:rPr lang="en-CA" sz="4800" i="1" dirty="0"/>
              <a:t>. </a:t>
            </a:r>
            <a:r>
              <a:rPr lang="en-CA" sz="4800" dirty="0"/>
              <a:t>They learned about the research process as they experienced it as participants. </a:t>
            </a:r>
            <a:endParaRPr lang="en-CA" sz="4800" dirty="0" smtClean="0"/>
          </a:p>
          <a:p>
            <a:r>
              <a:rPr lang="en-CA" sz="4800" dirty="0" smtClean="0"/>
              <a:t>One </a:t>
            </a:r>
            <a:r>
              <a:rPr lang="en-CA" sz="4800" dirty="0"/>
              <a:t>teacher said quite emphatically</a:t>
            </a:r>
            <a:r>
              <a:rPr lang="en-CA" sz="4800" b="1" dirty="0">
                <a:solidFill>
                  <a:schemeClr val="tx2"/>
                </a:solidFill>
              </a:rPr>
              <a:t>, </a:t>
            </a:r>
            <a:r>
              <a:rPr lang="en-CA" sz="4800" b="1" i="1" dirty="0">
                <a:solidFill>
                  <a:schemeClr val="tx2"/>
                </a:solidFill>
              </a:rPr>
              <a:t>“I need to have a connection to the research. It needs to be related to my teaching; otherwise, I am not interested.”</a:t>
            </a:r>
            <a:r>
              <a:rPr lang="en-CA" sz="4800" b="1" dirty="0">
                <a:solidFill>
                  <a:schemeClr val="tx2"/>
                </a:solidFill>
              </a:rPr>
              <a:t> </a:t>
            </a:r>
            <a:r>
              <a:rPr lang="en-CA" sz="4800" dirty="0"/>
              <a:t>Many commented on the continuous need to revise and reflect on their thinking throughout the research process. </a:t>
            </a:r>
            <a:endParaRPr lang="en-CA" sz="4800" dirty="0" smtClean="0"/>
          </a:p>
          <a:p>
            <a:r>
              <a:rPr lang="en-CA" sz="4800" dirty="0" smtClean="0"/>
              <a:t>A </a:t>
            </a:r>
            <a:r>
              <a:rPr lang="en-CA" sz="4800" dirty="0"/>
              <a:t>participant in the study said </a:t>
            </a:r>
            <a:r>
              <a:rPr lang="en-CA" sz="4800" b="1" i="1" dirty="0">
                <a:solidFill>
                  <a:schemeClr val="tx2"/>
                </a:solidFill>
              </a:rPr>
              <a:t>“I appreciate the ability to gather results/change techniques and tweak strategies” </a:t>
            </a:r>
            <a:r>
              <a:rPr lang="en-CA" sz="4800" dirty="0"/>
              <a:t>and another noted, </a:t>
            </a:r>
            <a:r>
              <a:rPr lang="en-CA" sz="4800" b="1" i="1" dirty="0">
                <a:solidFill>
                  <a:schemeClr val="tx2"/>
                </a:solidFill>
              </a:rPr>
              <a:t>“We are recognizing that we need to take the time to really dissect the question and focus before we take action</a:t>
            </a:r>
            <a:r>
              <a:rPr lang="en-CA" sz="4800" i="1" dirty="0"/>
              <a:t>” </a:t>
            </a:r>
            <a:endParaRPr lang="en-CA" sz="4800" dirty="0"/>
          </a:p>
        </p:txBody>
      </p:sp>
    </p:spTree>
    <p:extLst>
      <p:ext uri="{BB962C8B-B14F-4D97-AF65-F5344CB8AC3E}">
        <p14:creationId xmlns:p14="http://schemas.microsoft.com/office/powerpoint/2010/main" xmlns="" val="3267350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381000"/>
          </a:xfrm>
        </p:spPr>
        <p:txBody>
          <a:bodyPr>
            <a:normAutofit fontScale="90000"/>
          </a:bodyPr>
          <a:lstStyle/>
          <a:p>
            <a:pPr lvl="0"/>
            <a:r>
              <a:rPr lang="en-CA" sz="2200" b="1" dirty="0" smtClean="0"/>
              <a:t>2. How </a:t>
            </a:r>
            <a:r>
              <a:rPr lang="en-CA" sz="2200" b="1" dirty="0"/>
              <a:t>does the collaborative inquiry process create a community of educational researchers?</a:t>
            </a:r>
            <a:r>
              <a:rPr lang="en-CA" dirty="0"/>
              <a:t/>
            </a:r>
            <a:br>
              <a:rPr lang="en-CA" dirty="0"/>
            </a:br>
            <a:endParaRPr lang="en-CA" dirty="0"/>
          </a:p>
        </p:txBody>
      </p:sp>
      <p:sp>
        <p:nvSpPr>
          <p:cNvPr id="3" name="Content Placeholder 2"/>
          <p:cNvSpPr>
            <a:spLocks noGrp="1"/>
          </p:cNvSpPr>
          <p:nvPr>
            <p:ph idx="1"/>
          </p:nvPr>
        </p:nvSpPr>
        <p:spPr>
          <a:xfrm>
            <a:off x="457200" y="1219200"/>
            <a:ext cx="8229600" cy="4648201"/>
          </a:xfrm>
        </p:spPr>
        <p:txBody>
          <a:bodyPr>
            <a:normAutofit fontScale="25000" lnSpcReduction="20000"/>
          </a:bodyPr>
          <a:lstStyle/>
          <a:p>
            <a:pPr marL="0" indent="0" fontAlgn="base">
              <a:buNone/>
            </a:pPr>
            <a:r>
              <a:rPr lang="en-CA" b="1" dirty="0"/>
              <a:t> </a:t>
            </a:r>
            <a:endParaRPr lang="en-CA" dirty="0"/>
          </a:p>
          <a:p>
            <a:r>
              <a:rPr lang="en-CA" sz="6200" dirty="0" smtClean="0"/>
              <a:t>This </a:t>
            </a:r>
            <a:r>
              <a:rPr lang="en-CA" sz="6200" dirty="0"/>
              <a:t>was a new experience for many participants allowing them to become better aware of their colleagues’ interests and educational issues. </a:t>
            </a:r>
            <a:endParaRPr lang="en-CA" sz="6200" dirty="0" smtClean="0"/>
          </a:p>
          <a:p>
            <a:r>
              <a:rPr lang="en-CA" sz="6200" dirty="0" smtClean="0"/>
              <a:t>One </a:t>
            </a:r>
            <a:r>
              <a:rPr lang="en-CA" sz="6200" dirty="0"/>
              <a:t>teacher noted, </a:t>
            </a:r>
            <a:r>
              <a:rPr lang="en-CA" sz="6200" b="1" i="1" dirty="0">
                <a:solidFill>
                  <a:schemeClr val="tx2"/>
                </a:solidFill>
              </a:rPr>
              <a:t>“I really like the time we were able to show what our concerns were as were trying to gather questions for potential research. Hearing that other teachers are experiencing the same things I am feeling assures me I am on the right track.”</a:t>
            </a:r>
            <a:r>
              <a:rPr lang="en-CA" sz="6200" b="1" dirty="0">
                <a:solidFill>
                  <a:schemeClr val="tx2"/>
                </a:solidFill>
              </a:rPr>
              <a:t> </a:t>
            </a:r>
            <a:endParaRPr lang="en-CA" sz="6200" b="1" dirty="0" smtClean="0">
              <a:solidFill>
                <a:schemeClr val="tx2"/>
              </a:solidFill>
            </a:endParaRPr>
          </a:p>
          <a:p>
            <a:r>
              <a:rPr lang="en-CA" sz="6200" dirty="0" smtClean="0"/>
              <a:t>Another </a:t>
            </a:r>
            <a:r>
              <a:rPr lang="en-CA" sz="6200" dirty="0"/>
              <a:t>commented,</a:t>
            </a:r>
            <a:r>
              <a:rPr lang="en-CA" sz="6200" i="1" dirty="0"/>
              <a:t> “</a:t>
            </a:r>
            <a:r>
              <a:rPr lang="en-CA" sz="6200" b="1" i="1" dirty="0">
                <a:solidFill>
                  <a:schemeClr val="tx2"/>
                </a:solidFill>
              </a:rPr>
              <a:t>Sometimes my mind wonders at 100mph while I am here. But I love how I am thinking about my practice” </a:t>
            </a:r>
            <a:r>
              <a:rPr lang="en-CA" sz="6200" b="1" dirty="0">
                <a:solidFill>
                  <a:schemeClr val="tx2"/>
                </a:solidFill>
              </a:rPr>
              <a:t> </a:t>
            </a:r>
          </a:p>
          <a:p>
            <a:r>
              <a:rPr lang="en-CA" sz="6200" dirty="0"/>
              <a:t>The participants were </a:t>
            </a:r>
            <a:r>
              <a:rPr lang="en-CA" sz="6200" dirty="0" smtClean="0"/>
              <a:t>appreciative </a:t>
            </a:r>
            <a:r>
              <a:rPr lang="en-CA" sz="6200" dirty="0"/>
              <a:t>of the time and space to discuss, reflect and to share ideas as indicated by: </a:t>
            </a:r>
            <a:r>
              <a:rPr lang="en-CA" sz="6200" b="1" i="1" dirty="0">
                <a:solidFill>
                  <a:schemeClr val="tx2"/>
                </a:solidFill>
              </a:rPr>
              <a:t>“It’s always useful working with colleagues as it allows us to share ideas about students we are familiar with and possibly will work with in future </a:t>
            </a:r>
            <a:r>
              <a:rPr lang="en-CA" sz="6200" b="1" i="1" dirty="0" smtClean="0">
                <a:solidFill>
                  <a:schemeClr val="tx2"/>
                </a:solidFill>
              </a:rPr>
              <a:t>years”</a:t>
            </a:r>
          </a:p>
          <a:p>
            <a:r>
              <a:rPr lang="en-CA" sz="6200" dirty="0" smtClean="0"/>
              <a:t> </a:t>
            </a:r>
            <a:r>
              <a:rPr lang="en-CA" sz="6200" b="1" i="1" dirty="0">
                <a:solidFill>
                  <a:schemeClr val="tx2"/>
                </a:solidFill>
              </a:rPr>
              <a:t>“Being able to discuss strategies and next steps for our students in a collaborative setting is helpful”. </a:t>
            </a:r>
            <a:r>
              <a:rPr lang="en-CA" sz="6200" dirty="0"/>
              <a:t>Participants were thankful for the educational and human resources such as faculty, the SWS teacher and the principal at the meetings and they wanted more such opportunities.</a:t>
            </a:r>
            <a:r>
              <a:rPr lang="en-CA" sz="6200" i="1" dirty="0"/>
              <a:t> </a:t>
            </a:r>
            <a:r>
              <a:rPr lang="en-CA" sz="6200" b="1" i="1" dirty="0">
                <a:solidFill>
                  <a:schemeClr val="tx2"/>
                </a:solidFill>
              </a:rPr>
              <a:t>“Would love to meet more people who are stakeholders in their learning” </a:t>
            </a:r>
            <a:r>
              <a:rPr lang="en-CA" sz="6200" i="1" dirty="0"/>
              <a:t> </a:t>
            </a:r>
            <a:r>
              <a:rPr lang="en-CA" sz="6200" dirty="0"/>
              <a:t> </a:t>
            </a:r>
          </a:p>
          <a:p>
            <a:r>
              <a:rPr lang="en-CA" sz="6200" b="1" i="1" dirty="0" smtClean="0">
                <a:solidFill>
                  <a:schemeClr val="tx2"/>
                </a:solidFill>
              </a:rPr>
              <a:t>“</a:t>
            </a:r>
            <a:r>
              <a:rPr lang="en-CA" sz="6200" b="1" i="1" dirty="0">
                <a:solidFill>
                  <a:schemeClr val="tx2"/>
                </a:solidFill>
              </a:rPr>
              <a:t>Love the partnership and the professionalism” </a:t>
            </a:r>
            <a:r>
              <a:rPr lang="en-CA" sz="6200" b="1" dirty="0">
                <a:solidFill>
                  <a:schemeClr val="tx2"/>
                </a:solidFill>
              </a:rPr>
              <a:t>and </a:t>
            </a:r>
            <a:r>
              <a:rPr lang="en-CA" sz="6200" b="1" i="1" dirty="0">
                <a:solidFill>
                  <a:schemeClr val="tx2"/>
                </a:solidFill>
              </a:rPr>
              <a:t>“Working with peers (teachers, principal, board staff and university faculty) has been an insightful experience.  The outcome of being involved and learning from others has been beneficial to my teaching practice”. </a:t>
            </a:r>
            <a:endParaRPr lang="en-CA" sz="6200" b="1" i="1" dirty="0" smtClean="0">
              <a:solidFill>
                <a:schemeClr val="tx2"/>
              </a:solidFill>
            </a:endParaRPr>
          </a:p>
          <a:p>
            <a:r>
              <a:rPr lang="en-CA" sz="6200" dirty="0" smtClean="0"/>
              <a:t>Some </a:t>
            </a:r>
            <a:r>
              <a:rPr lang="en-CA" sz="6200" dirty="0"/>
              <a:t>participants liked getting to know their colleagues and also being supported in acknowledging that some strategies may ‘not yet’ have worked.</a:t>
            </a:r>
            <a:r>
              <a:rPr lang="en-CA" sz="6200" i="1" dirty="0"/>
              <a:t> </a:t>
            </a:r>
            <a:r>
              <a:rPr lang="en-CA" sz="6200" b="1" i="1" dirty="0">
                <a:solidFill>
                  <a:schemeClr val="tx2"/>
                </a:solidFill>
              </a:rPr>
              <a:t>“Collaboration allowed us to discuss ‘what worked’ and the power of ‘not yet’ in order to improve our strategies</a:t>
            </a:r>
            <a:r>
              <a:rPr lang="en-CA" sz="6200" i="1" dirty="0"/>
              <a:t>.”  </a:t>
            </a:r>
            <a:endParaRPr lang="en-CA" sz="6200" dirty="0"/>
          </a:p>
          <a:p>
            <a:pPr marL="0" indent="0">
              <a:buNone/>
            </a:pPr>
            <a:endParaRPr lang="en-CA" dirty="0"/>
          </a:p>
        </p:txBody>
      </p:sp>
    </p:spTree>
    <p:extLst>
      <p:ext uri="{BB962C8B-B14F-4D97-AF65-F5344CB8AC3E}">
        <p14:creationId xmlns:p14="http://schemas.microsoft.com/office/powerpoint/2010/main" xmlns="" val="2187823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pPr lvl="0"/>
            <a:r>
              <a:rPr lang="en-CA" sz="2000" b="1" dirty="0" smtClean="0"/>
              <a:t>3. How </a:t>
            </a:r>
            <a:r>
              <a:rPr lang="en-CA" sz="2000" b="1" dirty="0"/>
              <a:t>does the collaborative inquiry process contribute to increased competencies and changes in pedagogical practices?</a:t>
            </a:r>
            <a:r>
              <a:rPr lang="en-CA" sz="2000" dirty="0"/>
              <a:t/>
            </a:r>
            <a:br>
              <a:rPr lang="en-CA" sz="2000" dirty="0"/>
            </a:br>
            <a:endParaRPr lang="en-CA" sz="2000" dirty="0"/>
          </a:p>
        </p:txBody>
      </p:sp>
      <p:sp>
        <p:nvSpPr>
          <p:cNvPr id="3" name="Content Placeholder 2"/>
          <p:cNvSpPr>
            <a:spLocks noGrp="1"/>
          </p:cNvSpPr>
          <p:nvPr>
            <p:ph idx="1"/>
          </p:nvPr>
        </p:nvSpPr>
        <p:spPr>
          <a:xfrm>
            <a:off x="457200" y="1295399"/>
            <a:ext cx="8229600" cy="4572001"/>
          </a:xfrm>
        </p:spPr>
        <p:txBody>
          <a:bodyPr>
            <a:normAutofit fontScale="62500" lnSpcReduction="20000"/>
          </a:bodyPr>
          <a:lstStyle/>
          <a:p>
            <a:r>
              <a:rPr lang="en-CA" dirty="0" smtClean="0"/>
              <a:t>The </a:t>
            </a:r>
            <a:r>
              <a:rPr lang="en-CA" dirty="0"/>
              <a:t>participants of this study were grateful for the increased learning regarding teaching skills and strategies. </a:t>
            </a:r>
            <a:endParaRPr lang="en-CA" dirty="0" smtClean="0"/>
          </a:p>
          <a:p>
            <a:r>
              <a:rPr lang="en-CA" dirty="0" smtClean="0"/>
              <a:t>They </a:t>
            </a:r>
            <a:r>
              <a:rPr lang="en-CA" dirty="0"/>
              <a:t>were affirmed in their practice and had the chance to hear about new approaches from peers and fellow participants. </a:t>
            </a:r>
            <a:r>
              <a:rPr lang="en-CA" b="1" i="1" dirty="0">
                <a:solidFill>
                  <a:schemeClr val="tx2"/>
                </a:solidFill>
              </a:rPr>
              <a:t>“The discussion and sharing ideas were the most valuable piece for me” I feel more confident in my abilities to achieve the goals, I have set for my students”. </a:t>
            </a:r>
            <a:endParaRPr lang="en-CA" b="1" i="1" dirty="0" smtClean="0">
              <a:solidFill>
                <a:schemeClr val="tx2"/>
              </a:solidFill>
            </a:endParaRPr>
          </a:p>
          <a:p>
            <a:r>
              <a:rPr lang="en-CA" dirty="0" smtClean="0"/>
              <a:t>For </a:t>
            </a:r>
            <a:r>
              <a:rPr lang="en-CA" dirty="0"/>
              <a:t>some participants, this was the first time that they had reflected on how their classroom teaching might affect outcomes on the provincial assessments of grades three and six such as stated by one teacher: </a:t>
            </a:r>
            <a:r>
              <a:rPr lang="en-CA" b="1" i="1" dirty="0">
                <a:solidFill>
                  <a:schemeClr val="tx2"/>
                </a:solidFill>
              </a:rPr>
              <a:t>“I’ve thought more about my practice than I ever had before.  How to I </a:t>
            </a:r>
            <a:r>
              <a:rPr lang="en-CA" i="1" dirty="0">
                <a:solidFill>
                  <a:schemeClr val="tx2"/>
                </a:solidFill>
              </a:rPr>
              <a:t>improve scores??” </a:t>
            </a:r>
            <a:r>
              <a:rPr lang="en-CA" i="1" dirty="0"/>
              <a:t> </a:t>
            </a:r>
            <a:endParaRPr lang="en-CA" i="1" dirty="0" smtClean="0"/>
          </a:p>
          <a:p>
            <a:r>
              <a:rPr lang="en-CA" dirty="0" smtClean="0"/>
              <a:t>Statements </a:t>
            </a:r>
            <a:r>
              <a:rPr lang="en-CA" dirty="0"/>
              <a:t>such as the following attest to the perceived value of involvement in the collaborative inquiry process:</a:t>
            </a:r>
            <a:r>
              <a:rPr lang="en-CA" i="1" dirty="0"/>
              <a:t> </a:t>
            </a:r>
            <a:r>
              <a:rPr lang="en-CA" b="1" i="1" dirty="0">
                <a:solidFill>
                  <a:schemeClr val="tx2"/>
                </a:solidFill>
              </a:rPr>
              <a:t>“The research initiative has allowed me to self-reflect on my own teaching practices and how to improve student learning.”; “I am able to take time to critically reflect on my student learning and WHY they learn”  </a:t>
            </a:r>
            <a:endParaRPr lang="en-CA" b="1" dirty="0">
              <a:solidFill>
                <a:schemeClr val="tx2"/>
              </a:solidFill>
            </a:endParaRPr>
          </a:p>
          <a:p>
            <a:endParaRPr lang="en-CA" dirty="0"/>
          </a:p>
          <a:p>
            <a:endParaRPr lang="en-CA" dirty="0"/>
          </a:p>
        </p:txBody>
      </p:sp>
    </p:spTree>
    <p:extLst>
      <p:ext uri="{BB962C8B-B14F-4D97-AF65-F5344CB8AC3E}">
        <p14:creationId xmlns:p14="http://schemas.microsoft.com/office/powerpoint/2010/main" xmlns="" val="2417884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pPr lvl="0"/>
            <a:r>
              <a:rPr lang="en-CA" sz="2000" b="1" dirty="0"/>
              <a:t>4. How did the collaborative inquiry initiative enhance student learning and skills?</a:t>
            </a:r>
            <a:r>
              <a:rPr lang="en-CA" sz="2000" dirty="0"/>
              <a:t/>
            </a:r>
            <a:br>
              <a:rPr lang="en-CA" sz="2000" dirty="0"/>
            </a:br>
            <a:endParaRPr lang="en-CA" sz="2000" dirty="0"/>
          </a:p>
        </p:txBody>
      </p:sp>
      <p:sp>
        <p:nvSpPr>
          <p:cNvPr id="3" name="Content Placeholder 2"/>
          <p:cNvSpPr>
            <a:spLocks noGrp="1"/>
          </p:cNvSpPr>
          <p:nvPr>
            <p:ph idx="1"/>
          </p:nvPr>
        </p:nvSpPr>
        <p:spPr>
          <a:xfrm>
            <a:off x="457200" y="1219201"/>
            <a:ext cx="8229600" cy="4648200"/>
          </a:xfrm>
        </p:spPr>
        <p:txBody>
          <a:bodyPr>
            <a:normAutofit fontScale="62500" lnSpcReduction="20000"/>
          </a:bodyPr>
          <a:lstStyle/>
          <a:p>
            <a:r>
              <a:rPr lang="en-CA" dirty="0" smtClean="0"/>
              <a:t>The </a:t>
            </a:r>
            <a:r>
              <a:rPr lang="en-CA" dirty="0"/>
              <a:t>changes in student learning and engagement related to persistence and task completion were demonstrated through teachers’ collection of pedagogical documentation and data such as work samples, student comments, time on task measures, photos and other authentic classroom assessments such as completion of rubrics and self-reflections. </a:t>
            </a:r>
            <a:endParaRPr lang="en-CA" dirty="0" smtClean="0"/>
          </a:p>
          <a:p>
            <a:r>
              <a:rPr lang="en-CA" dirty="0" smtClean="0"/>
              <a:t>The </a:t>
            </a:r>
            <a:r>
              <a:rPr lang="en-CA" dirty="0"/>
              <a:t>teachers indicated that there were marked improvements </a:t>
            </a:r>
            <a:r>
              <a:rPr lang="en-CA" dirty="0" smtClean="0"/>
              <a:t>in: ability </a:t>
            </a:r>
            <a:r>
              <a:rPr lang="en-CA" dirty="0"/>
              <a:t>to stay with a challenging task; quality and quantity of writing </a:t>
            </a:r>
            <a:r>
              <a:rPr lang="en-CA" dirty="0" smtClean="0"/>
              <a:t>  samples</a:t>
            </a:r>
            <a:r>
              <a:rPr lang="en-CA" dirty="0"/>
              <a:t>; completion of math questions with supporting evidence; increased levels of self-regulation; focus during meditation activities; and positive attitudes towards difficult assignments. </a:t>
            </a:r>
            <a:endParaRPr lang="en-CA" dirty="0" smtClean="0"/>
          </a:p>
          <a:p>
            <a:r>
              <a:rPr lang="en-CA" dirty="0" smtClean="0"/>
              <a:t>Some </a:t>
            </a:r>
            <a:r>
              <a:rPr lang="en-CA" dirty="0"/>
              <a:t>of the teachers’ comments included: </a:t>
            </a:r>
            <a:r>
              <a:rPr lang="en-CA" b="1" i="1" dirty="0">
                <a:solidFill>
                  <a:schemeClr val="tx2"/>
                </a:solidFill>
              </a:rPr>
              <a:t>“Evidence was good ...physically seeing the progress of the students”; “Awareness is the key and reflecting on my practice has contributed to making changes to my teaching strategies.  I have also noticed my students have gained a greater awareness of the importance of independence, persistence and grit”  </a:t>
            </a:r>
            <a:endParaRPr lang="en-CA" b="1" dirty="0">
              <a:solidFill>
                <a:schemeClr val="tx2"/>
              </a:solidFill>
            </a:endParaRPr>
          </a:p>
          <a:p>
            <a:endParaRPr lang="en-CA" dirty="0"/>
          </a:p>
        </p:txBody>
      </p:sp>
    </p:spTree>
    <p:extLst>
      <p:ext uri="{BB962C8B-B14F-4D97-AF65-F5344CB8AC3E}">
        <p14:creationId xmlns:p14="http://schemas.microsoft.com/office/powerpoint/2010/main" xmlns="" val="2941267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a:xfrm>
            <a:off x="457200" y="1295401"/>
            <a:ext cx="8229600" cy="4572000"/>
          </a:xfrm>
        </p:spPr>
        <p:txBody>
          <a:bodyPr>
            <a:normAutofit lnSpcReduction="10000"/>
          </a:bodyPr>
          <a:lstStyle/>
          <a:p>
            <a:pPr marL="0" lvl="0" indent="0">
              <a:buNone/>
            </a:pPr>
            <a:r>
              <a:rPr lang="en-CA" sz="3600" b="1" dirty="0" smtClean="0"/>
              <a:t>Goals </a:t>
            </a:r>
            <a:r>
              <a:rPr lang="en-CA" sz="3600" b="1" dirty="0"/>
              <a:t>of </a:t>
            </a:r>
            <a:r>
              <a:rPr lang="en-CA" sz="3600" b="1" dirty="0" smtClean="0"/>
              <a:t>CITE: </a:t>
            </a:r>
            <a:endParaRPr lang="en-CA" sz="3600" b="1" dirty="0"/>
          </a:p>
          <a:p>
            <a:r>
              <a:rPr lang="en-CA" sz="3600" dirty="0"/>
              <a:t>B</a:t>
            </a:r>
            <a:r>
              <a:rPr lang="en-CA" dirty="0" smtClean="0"/>
              <a:t>ecome </a:t>
            </a:r>
            <a:r>
              <a:rPr lang="en-CA" dirty="0"/>
              <a:t>familiar with collaborative inquiry </a:t>
            </a:r>
            <a:endParaRPr lang="en-CA" dirty="0" smtClean="0"/>
          </a:p>
          <a:p>
            <a:r>
              <a:rPr lang="en-CA" dirty="0"/>
              <a:t>D</a:t>
            </a:r>
            <a:r>
              <a:rPr lang="en-CA" dirty="0" smtClean="0"/>
              <a:t>evelop </a:t>
            </a:r>
            <a:r>
              <a:rPr lang="en-CA" dirty="0"/>
              <a:t>research questions </a:t>
            </a:r>
            <a:r>
              <a:rPr lang="en-CA" dirty="0" smtClean="0"/>
              <a:t>for </a:t>
            </a:r>
            <a:r>
              <a:rPr lang="en-CA" dirty="0"/>
              <a:t>our inquiry </a:t>
            </a:r>
            <a:endParaRPr lang="en-CA" dirty="0" smtClean="0"/>
          </a:p>
          <a:p>
            <a:r>
              <a:rPr lang="en-CA" dirty="0" smtClean="0"/>
              <a:t>Utilize School Board-University Research Exchange (SURE) resources</a:t>
            </a:r>
          </a:p>
          <a:p>
            <a:r>
              <a:rPr lang="en-CA" dirty="0"/>
              <a:t>S</a:t>
            </a:r>
            <a:r>
              <a:rPr lang="en-CA" dirty="0" smtClean="0"/>
              <a:t>hare </a:t>
            </a:r>
            <a:r>
              <a:rPr lang="en-CA" dirty="0"/>
              <a:t>and implement effective strategies to promote student </a:t>
            </a:r>
            <a:r>
              <a:rPr lang="en-CA" dirty="0" smtClean="0"/>
              <a:t>engagement and learning</a:t>
            </a:r>
          </a:p>
          <a:p>
            <a:r>
              <a:rPr lang="en-CA" dirty="0" smtClean="0"/>
              <a:t>Name, Frame and Proclaim </a:t>
            </a:r>
            <a:r>
              <a:rPr lang="en-CA" smtClean="0"/>
              <a:t>teacher research!</a:t>
            </a:r>
            <a:r>
              <a:rPr lang="en-CA" dirty="0"/>
              <a:t> </a:t>
            </a:r>
            <a:endParaRPr lang="en-CA" dirty="0" smtClean="0"/>
          </a:p>
          <a:p>
            <a:pPr marL="0" indent="0">
              <a:buNone/>
            </a:pPr>
            <a:endParaRPr lang="en-CA"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Improved Student Learning</a:t>
            </a:r>
            <a:endParaRPr lang="en-CA" dirty="0"/>
          </a:p>
        </p:txBody>
      </p:sp>
      <p:sp>
        <p:nvSpPr>
          <p:cNvPr id="3" name="Content Placeholder 2"/>
          <p:cNvSpPr>
            <a:spLocks noGrp="1"/>
          </p:cNvSpPr>
          <p:nvPr>
            <p:ph idx="1"/>
          </p:nvPr>
        </p:nvSpPr>
        <p:spPr>
          <a:xfrm>
            <a:off x="457200" y="1447800"/>
            <a:ext cx="8229600" cy="4419601"/>
          </a:xfrm>
        </p:spPr>
        <p:txBody>
          <a:bodyPr>
            <a:normAutofit fontScale="25000" lnSpcReduction="20000"/>
          </a:bodyPr>
          <a:lstStyle/>
          <a:p>
            <a:pPr marL="0" indent="0">
              <a:buNone/>
            </a:pPr>
            <a:r>
              <a:rPr lang="en-CA" sz="5600" b="1" dirty="0"/>
              <a:t>Inquiry Focus: Students improve perseverance and grit to complete tasks and increase </a:t>
            </a:r>
            <a:r>
              <a:rPr lang="en-CA" sz="5600" b="1" dirty="0" smtClean="0"/>
              <a:t>stamina</a:t>
            </a:r>
            <a:endParaRPr lang="en-CA" sz="5600" dirty="0"/>
          </a:p>
          <a:p>
            <a:pPr lvl="0" fontAlgn="base"/>
            <a:r>
              <a:rPr lang="en-CA" sz="5600" dirty="0"/>
              <a:t>Homework completion improved overall</a:t>
            </a:r>
          </a:p>
          <a:p>
            <a:pPr lvl="0" fontAlgn="base"/>
            <a:r>
              <a:rPr lang="en-CA" sz="5600" dirty="0"/>
              <a:t>Less student reliance on teacher support</a:t>
            </a:r>
          </a:p>
          <a:p>
            <a:pPr lvl="0" fontAlgn="base"/>
            <a:r>
              <a:rPr lang="en-CA" sz="5600" dirty="0"/>
              <a:t>Greater number of students willing to share work</a:t>
            </a:r>
          </a:p>
          <a:p>
            <a:pPr lvl="0" fontAlgn="base"/>
            <a:r>
              <a:rPr lang="en-CA" sz="5600" dirty="0"/>
              <a:t>Increased time spent on independent work</a:t>
            </a:r>
          </a:p>
          <a:p>
            <a:pPr lvl="0" fontAlgn="base"/>
            <a:r>
              <a:rPr lang="en-CA" sz="5600" dirty="0"/>
              <a:t>Quantity and quality increased in choice assignments</a:t>
            </a:r>
          </a:p>
          <a:p>
            <a:pPr lvl="0" fontAlgn="base"/>
            <a:r>
              <a:rPr lang="en-CA" sz="5600" dirty="0"/>
              <a:t>More task completion in class</a:t>
            </a:r>
          </a:p>
          <a:p>
            <a:pPr lvl="0" fontAlgn="base"/>
            <a:r>
              <a:rPr lang="en-CA" sz="5600" dirty="0"/>
              <a:t>Increase of 8 min to 20 minutes of work focus</a:t>
            </a:r>
          </a:p>
          <a:p>
            <a:pPr lvl="0" fontAlgn="base"/>
            <a:r>
              <a:rPr lang="en-CA" sz="5600" dirty="0"/>
              <a:t>Students created their own work list every day which resulted in less unfinished work/homework</a:t>
            </a:r>
          </a:p>
          <a:p>
            <a:r>
              <a:rPr lang="en-CA" sz="5600" dirty="0"/>
              <a:t> </a:t>
            </a:r>
          </a:p>
          <a:p>
            <a:pPr marL="0" indent="0">
              <a:buNone/>
            </a:pPr>
            <a:r>
              <a:rPr lang="en-CA" sz="5600" b="1" dirty="0"/>
              <a:t>Inquiry Focus: Students demonstrate increased levels of accountability and independence </a:t>
            </a:r>
            <a:endParaRPr lang="en-CA" sz="5600" dirty="0"/>
          </a:p>
          <a:p>
            <a:pPr lvl="0" fontAlgn="base"/>
            <a:r>
              <a:rPr lang="en-CA" sz="5600" dirty="0"/>
              <a:t>More ownership in reviewing work before handing it in </a:t>
            </a:r>
          </a:p>
          <a:p>
            <a:pPr lvl="0" fontAlgn="base"/>
            <a:r>
              <a:rPr lang="en-CA" sz="5600" dirty="0"/>
              <a:t>Increased pride in the draft process of writing...see it as a continuum of learning</a:t>
            </a:r>
          </a:p>
          <a:p>
            <a:pPr lvl="0" fontAlgn="base"/>
            <a:r>
              <a:rPr lang="en-CA" sz="5600" dirty="0"/>
              <a:t>Begin to use the newly introduced rubric for their other activities in class</a:t>
            </a:r>
          </a:p>
          <a:p>
            <a:pPr lvl="0" fontAlgn="base"/>
            <a:r>
              <a:rPr lang="en-CA" sz="5600" dirty="0"/>
              <a:t>Started showing initiative by requesting the teacher for conferencing</a:t>
            </a:r>
          </a:p>
          <a:p>
            <a:pPr lvl="0" fontAlgn="base"/>
            <a:r>
              <a:rPr lang="en-CA" sz="5600" dirty="0"/>
              <a:t>Students acknowledged times when they were stuck verbally using the phrase “My brain is on fire” with a positive attitude</a:t>
            </a:r>
          </a:p>
          <a:p>
            <a:pPr lvl="0" fontAlgn="base"/>
            <a:r>
              <a:rPr lang="en-CA" sz="5600" dirty="0"/>
              <a:t>More persevering and engaging in difficult tasks without giving up </a:t>
            </a:r>
          </a:p>
          <a:p>
            <a:pPr lvl="0" fontAlgn="base"/>
            <a:r>
              <a:rPr lang="en-CA" sz="5600" dirty="0"/>
              <a:t>Demonstrated improvements in writing quality and length of writing produced</a:t>
            </a:r>
          </a:p>
          <a:p>
            <a:pPr lvl="0" fontAlgn="base"/>
            <a:r>
              <a:rPr lang="en-CA" sz="5600" dirty="0"/>
              <a:t>Students exhibited increased confidence in their skills and abilities by striving for higher levels of achievement</a:t>
            </a:r>
          </a:p>
          <a:p>
            <a:endParaRPr lang="en-CA" dirty="0"/>
          </a:p>
        </p:txBody>
      </p:sp>
    </p:spTree>
    <p:extLst>
      <p:ext uri="{BB962C8B-B14F-4D97-AF65-F5344CB8AC3E}">
        <p14:creationId xmlns:p14="http://schemas.microsoft.com/office/powerpoint/2010/main" xmlns="" val="918820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lvl="0"/>
            <a:r>
              <a:rPr lang="en-CA" sz="2000" b="1" dirty="0" smtClean="0"/>
              <a:t>5. What </a:t>
            </a:r>
            <a:r>
              <a:rPr lang="en-CA" sz="2000" b="1" dirty="0"/>
              <a:t>are the enablers and challenges to developing collaborative inquiry teams in education?</a:t>
            </a:r>
            <a:r>
              <a:rPr lang="en-CA" sz="2000" dirty="0"/>
              <a:t/>
            </a:r>
            <a:br>
              <a:rPr lang="en-CA" sz="2000" dirty="0"/>
            </a:br>
            <a:endParaRPr lang="en-CA" sz="2000" dirty="0"/>
          </a:p>
        </p:txBody>
      </p:sp>
      <p:sp>
        <p:nvSpPr>
          <p:cNvPr id="3" name="Content Placeholder 2"/>
          <p:cNvSpPr>
            <a:spLocks noGrp="1"/>
          </p:cNvSpPr>
          <p:nvPr>
            <p:ph idx="1"/>
          </p:nvPr>
        </p:nvSpPr>
        <p:spPr>
          <a:xfrm>
            <a:off x="152400" y="990600"/>
            <a:ext cx="8229600" cy="4906963"/>
          </a:xfrm>
        </p:spPr>
        <p:txBody>
          <a:bodyPr>
            <a:noAutofit/>
          </a:bodyPr>
          <a:lstStyle/>
          <a:p>
            <a:r>
              <a:rPr lang="en-CA" sz="1400" dirty="0" smtClean="0"/>
              <a:t>The </a:t>
            </a:r>
            <a:r>
              <a:rPr lang="en-CA" sz="1400" dirty="0"/>
              <a:t>enablers included </a:t>
            </a:r>
            <a:r>
              <a:rPr lang="en-CA" sz="1400" b="1" dirty="0"/>
              <a:t>having resources such as the school principal, SWS teacher, the Literacy/Numeracy resource teacher and faculty facilitators in the group.</a:t>
            </a:r>
            <a:r>
              <a:rPr lang="en-CA" sz="1400" dirty="0"/>
              <a:t> </a:t>
            </a:r>
            <a:r>
              <a:rPr lang="en-CA" sz="1400" b="1" i="1" dirty="0">
                <a:solidFill>
                  <a:schemeClr val="tx2"/>
                </a:solidFill>
              </a:rPr>
              <a:t>“Teachers were supported in their understanding of student learning...in developing a problem.  Facilitators helped teachers focus their questions and their strategies”. </a:t>
            </a:r>
            <a:endParaRPr lang="en-CA" sz="1400" b="1" i="1" dirty="0" smtClean="0">
              <a:solidFill>
                <a:schemeClr val="tx2"/>
              </a:solidFill>
            </a:endParaRPr>
          </a:p>
          <a:p>
            <a:r>
              <a:rPr lang="en-CA" sz="1400" dirty="0" smtClean="0"/>
              <a:t>Other </a:t>
            </a:r>
            <a:r>
              <a:rPr lang="en-CA" sz="1400" dirty="0"/>
              <a:t>enabling conditions were the </a:t>
            </a:r>
            <a:r>
              <a:rPr lang="en-CA" sz="1400" b="1" dirty="0"/>
              <a:t>supply teacher coverage provided and the school-based site location</a:t>
            </a:r>
            <a:r>
              <a:rPr lang="en-CA" sz="1400" dirty="0"/>
              <a:t>. </a:t>
            </a:r>
            <a:r>
              <a:rPr lang="en-CA" sz="1400" b="1" i="1" dirty="0">
                <a:solidFill>
                  <a:schemeClr val="tx2"/>
                </a:solidFill>
              </a:rPr>
              <a:t>“Being able to discuss strategies and next steps for our students in a collaborative setting is helpful”. </a:t>
            </a:r>
            <a:endParaRPr lang="en-CA" sz="1400" b="1" i="1" dirty="0" smtClean="0">
              <a:solidFill>
                <a:schemeClr val="tx2"/>
              </a:solidFill>
            </a:endParaRPr>
          </a:p>
          <a:p>
            <a:r>
              <a:rPr lang="en-CA" sz="1400" dirty="0" smtClean="0"/>
              <a:t>Participants greatly </a:t>
            </a:r>
            <a:r>
              <a:rPr lang="en-CA" sz="1400" dirty="0"/>
              <a:t>appreciated the </a:t>
            </a:r>
            <a:r>
              <a:rPr lang="en-CA" sz="1400" b="1" dirty="0"/>
              <a:t>Research Action Plan templates</a:t>
            </a:r>
            <a:r>
              <a:rPr lang="en-CA" sz="1400" dirty="0"/>
              <a:t> to guide the collaborative inquiry </a:t>
            </a:r>
            <a:r>
              <a:rPr lang="en-CA" sz="1400" dirty="0" smtClean="0"/>
              <a:t>process. </a:t>
            </a:r>
            <a:r>
              <a:rPr lang="en-CA" sz="1400" b="1" i="1" dirty="0">
                <a:solidFill>
                  <a:schemeClr val="tx2"/>
                </a:solidFill>
              </a:rPr>
              <a:t>“We learned how to utilize the skills and strategies developed through the Research Action Plan Cycle and effectively apply this process to our individual classroom focused goals.”</a:t>
            </a:r>
            <a:r>
              <a:rPr lang="en-CA" sz="1400" b="1" dirty="0">
                <a:solidFill>
                  <a:schemeClr val="tx2"/>
                </a:solidFill>
              </a:rPr>
              <a:t> </a:t>
            </a:r>
            <a:endParaRPr lang="en-CA" sz="1400" b="1" dirty="0" smtClean="0">
              <a:solidFill>
                <a:schemeClr val="tx2"/>
              </a:solidFill>
            </a:endParaRPr>
          </a:p>
          <a:p>
            <a:r>
              <a:rPr lang="en-CA" sz="1400" dirty="0" smtClean="0"/>
              <a:t>The </a:t>
            </a:r>
            <a:r>
              <a:rPr lang="en-CA" sz="1400" b="1" dirty="0"/>
              <a:t>use of the D2L site was useful but also challenging</a:t>
            </a:r>
            <a:r>
              <a:rPr lang="en-CA" sz="1400" dirty="0"/>
              <a:t>:</a:t>
            </a:r>
            <a:r>
              <a:rPr lang="en-CA" sz="1400" i="1" dirty="0"/>
              <a:t> </a:t>
            </a:r>
            <a:r>
              <a:rPr lang="en-CA" sz="1400" b="1" i="1" dirty="0">
                <a:solidFill>
                  <a:schemeClr val="tx2"/>
                </a:solidFill>
              </a:rPr>
              <a:t>“Finding out about D2L allowed me to think broader and how my classroom research could impact other classrooms within my school and across the Board.  D2L allows teachers to share their reflective practices to a wider audience.  The potential is limitless</a:t>
            </a:r>
            <a:r>
              <a:rPr lang="en-CA" sz="1400" b="1" i="1" dirty="0" smtClean="0">
                <a:solidFill>
                  <a:schemeClr val="tx2"/>
                </a:solidFill>
              </a:rPr>
              <a:t>”. </a:t>
            </a:r>
            <a:r>
              <a:rPr lang="en-CA" sz="1400" b="1" i="1" dirty="0">
                <a:solidFill>
                  <a:schemeClr val="tx2"/>
                </a:solidFill>
              </a:rPr>
              <a:t>“A challenge is finding out more about D2L”</a:t>
            </a:r>
            <a:r>
              <a:rPr lang="en-CA" sz="1400" b="1" dirty="0">
                <a:solidFill>
                  <a:schemeClr val="tx2"/>
                </a:solidFill>
              </a:rPr>
              <a:t>. </a:t>
            </a:r>
          </a:p>
          <a:p>
            <a:r>
              <a:rPr lang="en-CA" sz="1400" dirty="0"/>
              <a:t>The challenges reported include the </a:t>
            </a:r>
            <a:r>
              <a:rPr lang="en-CA" sz="1400" u="sng" dirty="0"/>
              <a:t>short time period of five </a:t>
            </a:r>
            <a:r>
              <a:rPr lang="en-CA" sz="1400" u="sng" dirty="0" smtClean="0"/>
              <a:t>months</a:t>
            </a:r>
            <a:r>
              <a:rPr lang="en-CA" sz="1400" dirty="0" smtClean="0"/>
              <a:t>:</a:t>
            </a:r>
            <a:r>
              <a:rPr lang="en-CA" sz="1400" i="1" dirty="0" smtClean="0"/>
              <a:t> </a:t>
            </a:r>
            <a:r>
              <a:rPr lang="en-CA" sz="1400" b="1" i="1" dirty="0">
                <a:solidFill>
                  <a:schemeClr val="tx2"/>
                </a:solidFill>
              </a:rPr>
              <a:t>“Time...not enough time to gather data and share ideas”</a:t>
            </a:r>
            <a:r>
              <a:rPr lang="en-CA" sz="1400" dirty="0"/>
              <a:t> and </a:t>
            </a:r>
            <a:r>
              <a:rPr lang="en-CA" sz="1400" b="1" i="1" dirty="0">
                <a:solidFill>
                  <a:schemeClr val="tx2"/>
                </a:solidFill>
              </a:rPr>
              <a:t>“Would have been great to have a 10 month initiative...to gather more data”</a:t>
            </a:r>
            <a:r>
              <a:rPr lang="en-CA" sz="1400" i="1" dirty="0"/>
              <a:t>. </a:t>
            </a:r>
            <a:r>
              <a:rPr lang="en-CA" sz="1400" dirty="0"/>
              <a:t>The need to ‘let go’ of preconceived notions regarding student learning processes was articulated by one participant</a:t>
            </a:r>
            <a:r>
              <a:rPr lang="en-CA" sz="1400" b="1" dirty="0">
                <a:solidFill>
                  <a:schemeClr val="tx2"/>
                </a:solidFill>
              </a:rPr>
              <a:t>: </a:t>
            </a:r>
            <a:r>
              <a:rPr lang="en-CA" sz="1400" b="1" i="1" dirty="0">
                <a:solidFill>
                  <a:schemeClr val="tx2"/>
                </a:solidFill>
              </a:rPr>
              <a:t>“Overcoming some of my own challenges when identifying and implementing specific strategies to students, </a:t>
            </a:r>
            <a:r>
              <a:rPr lang="en-CA" sz="1400" b="1" i="1" dirty="0" err="1">
                <a:solidFill>
                  <a:schemeClr val="tx2"/>
                </a:solidFill>
              </a:rPr>
              <a:t>i</a:t>
            </a:r>
            <a:r>
              <a:rPr lang="en-CA" sz="1400" b="1" i="1" dirty="0">
                <a:solidFill>
                  <a:schemeClr val="tx2"/>
                </a:solidFill>
              </a:rPr>
              <a:t>. e: letting go of some control</a:t>
            </a:r>
            <a:r>
              <a:rPr lang="en-CA" sz="1400" b="1" i="1" dirty="0" smtClean="0">
                <a:solidFill>
                  <a:schemeClr val="tx2"/>
                </a:solidFill>
              </a:rPr>
              <a:t>”.</a:t>
            </a:r>
          </a:p>
          <a:p>
            <a:r>
              <a:rPr lang="en-CA" sz="1400" dirty="0" smtClean="0"/>
              <a:t>Another </a:t>
            </a:r>
            <a:r>
              <a:rPr lang="en-CA" sz="1400" dirty="0"/>
              <a:t>challenge expressed was that </a:t>
            </a:r>
            <a:r>
              <a:rPr lang="en-CA" sz="1400" u="sng" dirty="0"/>
              <a:t>a baseline was not avail</a:t>
            </a:r>
            <a:r>
              <a:rPr lang="en-CA" sz="1400" dirty="0"/>
              <a:t>able in some cases to specifically discern changes in student learning or task completion.</a:t>
            </a:r>
            <a:r>
              <a:rPr lang="en-CA" sz="1400" i="1" dirty="0"/>
              <a:t> </a:t>
            </a:r>
            <a:r>
              <a:rPr lang="en-CA" sz="1400" b="1" i="1" dirty="0">
                <a:solidFill>
                  <a:schemeClr val="tx2"/>
                </a:solidFill>
              </a:rPr>
              <a:t>“Need more depth and base...and that will come”. </a:t>
            </a:r>
            <a:r>
              <a:rPr lang="en-CA" sz="1400" i="1" dirty="0"/>
              <a:t> 	</a:t>
            </a:r>
            <a:endParaRPr lang="en-CA" sz="1400" dirty="0"/>
          </a:p>
        </p:txBody>
      </p:sp>
    </p:spTree>
    <p:extLst>
      <p:ext uri="{BB962C8B-B14F-4D97-AF65-F5344CB8AC3E}">
        <p14:creationId xmlns:p14="http://schemas.microsoft.com/office/powerpoint/2010/main" xmlns="" val="3751778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Main Themes</a:t>
            </a:r>
            <a:endParaRPr lang="en-CA" dirty="0"/>
          </a:p>
        </p:txBody>
      </p:sp>
      <p:sp>
        <p:nvSpPr>
          <p:cNvPr id="3" name="Content Placeholder 2"/>
          <p:cNvSpPr>
            <a:spLocks noGrp="1"/>
          </p:cNvSpPr>
          <p:nvPr>
            <p:ph idx="1"/>
          </p:nvPr>
        </p:nvSpPr>
        <p:spPr/>
        <p:txBody>
          <a:bodyPr>
            <a:normAutofit fontScale="85000" lnSpcReduction="20000"/>
          </a:bodyPr>
          <a:lstStyle/>
          <a:p>
            <a:pPr marL="0" indent="0">
              <a:buNone/>
            </a:pPr>
            <a:r>
              <a:rPr lang="en-CA" b="1" dirty="0"/>
              <a:t>Teachers as Engaged Researchers </a:t>
            </a:r>
            <a:endParaRPr lang="en-CA" dirty="0"/>
          </a:p>
          <a:p>
            <a:pPr lvl="0" fontAlgn="base"/>
            <a:r>
              <a:rPr lang="en-CA" dirty="0"/>
              <a:t>Professional Growth</a:t>
            </a:r>
          </a:p>
          <a:p>
            <a:pPr lvl="0" fontAlgn="base"/>
            <a:r>
              <a:rPr lang="en-CA" dirty="0"/>
              <a:t>School Culture of Inquiry</a:t>
            </a:r>
          </a:p>
          <a:p>
            <a:pPr lvl="0" fontAlgn="base"/>
            <a:r>
              <a:rPr lang="en-CA" dirty="0"/>
              <a:t>Enablers for Collaborative Inquiry</a:t>
            </a:r>
          </a:p>
          <a:p>
            <a:pPr marL="0" indent="0">
              <a:buNone/>
            </a:pPr>
            <a:r>
              <a:rPr lang="en-CA" dirty="0"/>
              <a:t> </a:t>
            </a:r>
          </a:p>
          <a:p>
            <a:pPr marL="0" indent="0">
              <a:buNone/>
            </a:pPr>
            <a:r>
              <a:rPr lang="en-CA" b="1" dirty="0"/>
              <a:t>Students as Engaged Learners </a:t>
            </a:r>
            <a:endParaRPr lang="en-CA" dirty="0"/>
          </a:p>
          <a:p>
            <a:pPr lvl="0" fontAlgn="base"/>
            <a:r>
              <a:rPr lang="en-CA" dirty="0"/>
              <a:t>Teacher Pedagogical Practices</a:t>
            </a:r>
          </a:p>
          <a:p>
            <a:pPr lvl="0" fontAlgn="base"/>
            <a:r>
              <a:rPr lang="en-CA" dirty="0"/>
              <a:t>Classroom Culture of Inquiry</a:t>
            </a:r>
          </a:p>
          <a:p>
            <a:pPr lvl="0" fontAlgn="base"/>
            <a:r>
              <a:rPr lang="en-CA" dirty="0"/>
              <a:t>Enablers for Student Learning</a:t>
            </a:r>
          </a:p>
          <a:p>
            <a:endParaRPr lang="en-CA" dirty="0"/>
          </a:p>
        </p:txBody>
      </p:sp>
    </p:spTree>
    <p:extLst>
      <p:ext uri="{BB962C8B-B14F-4D97-AF65-F5344CB8AC3E}">
        <p14:creationId xmlns:p14="http://schemas.microsoft.com/office/powerpoint/2010/main" xmlns="" val="1677498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Concluding Thoughts</a:t>
            </a:r>
            <a:endParaRPr lang="en-CA" dirty="0"/>
          </a:p>
        </p:txBody>
      </p:sp>
      <p:sp>
        <p:nvSpPr>
          <p:cNvPr id="3" name="Content Placeholder 2"/>
          <p:cNvSpPr>
            <a:spLocks noGrp="1"/>
          </p:cNvSpPr>
          <p:nvPr>
            <p:ph idx="1"/>
          </p:nvPr>
        </p:nvSpPr>
        <p:spPr/>
        <p:txBody>
          <a:bodyPr>
            <a:normAutofit/>
          </a:bodyPr>
          <a:lstStyle/>
          <a:p>
            <a:r>
              <a:rPr lang="en-CA" sz="2800" dirty="0"/>
              <a:t>The following s</a:t>
            </a:r>
            <a:r>
              <a:rPr lang="en-CA" sz="2800" dirty="0" smtClean="0"/>
              <a:t>imple </a:t>
            </a:r>
            <a:r>
              <a:rPr lang="en-CA" sz="2800" dirty="0"/>
              <a:t>formulas reflect the main themes identified</a:t>
            </a:r>
            <a:r>
              <a:rPr lang="en-CA" dirty="0" smtClean="0"/>
              <a:t>:</a:t>
            </a:r>
          </a:p>
          <a:p>
            <a:pPr marL="0" indent="0">
              <a:buNone/>
            </a:pPr>
            <a:endParaRPr lang="en-CA" dirty="0" smtClean="0"/>
          </a:p>
          <a:p>
            <a:r>
              <a:rPr lang="en-CA" sz="2000" b="1" dirty="0"/>
              <a:t>Teachers </a:t>
            </a:r>
            <a:r>
              <a:rPr lang="en-CA" sz="2000" b="1" dirty="0" smtClean="0"/>
              <a:t>+ Researchers	</a:t>
            </a:r>
            <a:r>
              <a:rPr lang="en-CA" sz="2000" b="1" dirty="0"/>
              <a:t>	</a:t>
            </a:r>
            <a:r>
              <a:rPr lang="en-CA" sz="2000" b="1" dirty="0" smtClean="0"/>
              <a:t>	= Teacher </a:t>
            </a:r>
            <a:r>
              <a:rPr lang="en-CA" sz="2000" b="1" dirty="0"/>
              <a:t>Researchers</a:t>
            </a:r>
            <a:endParaRPr lang="en-CA" sz="2000" dirty="0"/>
          </a:p>
          <a:p>
            <a:r>
              <a:rPr lang="en-CA" sz="2000" b="1" dirty="0"/>
              <a:t>Teacher </a:t>
            </a:r>
            <a:r>
              <a:rPr lang="en-CA" sz="2000" b="1" dirty="0" smtClean="0"/>
              <a:t>Researchers + Knowledge Mobilization </a:t>
            </a:r>
            <a:r>
              <a:rPr lang="en-CA" sz="2000" b="1" dirty="0"/>
              <a:t>	= </a:t>
            </a:r>
            <a:r>
              <a:rPr lang="en-CA" sz="2000" b="1" dirty="0" smtClean="0"/>
              <a:t>School </a:t>
            </a:r>
            <a:r>
              <a:rPr lang="en-CA" sz="2000" b="1" dirty="0"/>
              <a:t>Engagement</a:t>
            </a:r>
            <a:endParaRPr lang="en-CA" sz="2000" dirty="0"/>
          </a:p>
          <a:p>
            <a:r>
              <a:rPr lang="en-CA" sz="2000" b="1" dirty="0" smtClean="0"/>
              <a:t>School </a:t>
            </a:r>
            <a:r>
              <a:rPr lang="en-CA" sz="2000" b="1" dirty="0"/>
              <a:t>Engagement 	+ </a:t>
            </a:r>
            <a:r>
              <a:rPr lang="en-CA" sz="2000" b="1" dirty="0" smtClean="0"/>
              <a:t>Instructional </a:t>
            </a:r>
            <a:r>
              <a:rPr lang="en-CA" sz="2000" b="1" dirty="0"/>
              <a:t>Strategies 	</a:t>
            </a:r>
            <a:r>
              <a:rPr lang="en-CA" sz="2000" b="1" dirty="0" smtClean="0"/>
              <a:t>= Student </a:t>
            </a:r>
            <a:r>
              <a:rPr lang="en-CA" sz="2000" b="1" dirty="0"/>
              <a:t>Learning</a:t>
            </a:r>
            <a:endParaRPr lang="en-CA" sz="2000"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xmlns="" val="5617066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Conclusions</a:t>
            </a:r>
            <a:endParaRPr lang="en-CA" b="1" dirty="0"/>
          </a:p>
        </p:txBody>
      </p:sp>
      <p:sp>
        <p:nvSpPr>
          <p:cNvPr id="3" name="Content Placeholder 2"/>
          <p:cNvSpPr>
            <a:spLocks noGrp="1"/>
          </p:cNvSpPr>
          <p:nvPr>
            <p:ph idx="1"/>
          </p:nvPr>
        </p:nvSpPr>
        <p:spPr/>
        <p:txBody>
          <a:bodyPr>
            <a:normAutofit/>
          </a:bodyPr>
          <a:lstStyle/>
          <a:p>
            <a:pPr lvl="0"/>
            <a:r>
              <a:rPr lang="en-CA" b="1" dirty="0" smtClean="0">
                <a:solidFill>
                  <a:schemeClr val="bg1">
                    <a:lumMod val="10000"/>
                  </a:schemeClr>
                </a:solidFill>
              </a:rPr>
              <a:t>Beneficial and supportive partnership</a:t>
            </a:r>
          </a:p>
          <a:p>
            <a:pPr lvl="0"/>
            <a:r>
              <a:rPr lang="en-CA" b="1" dirty="0" smtClean="0">
                <a:solidFill>
                  <a:schemeClr val="bg1">
                    <a:lumMod val="10000"/>
                  </a:schemeClr>
                </a:solidFill>
              </a:rPr>
              <a:t>D2L extensions will be explored</a:t>
            </a:r>
            <a:endParaRPr lang="en-CA" b="1" dirty="0">
              <a:solidFill>
                <a:schemeClr val="bg1">
                  <a:lumMod val="10000"/>
                </a:schemeClr>
              </a:solidFill>
            </a:endParaRPr>
          </a:p>
          <a:p>
            <a:pPr lvl="0"/>
            <a:r>
              <a:rPr lang="en-CA" b="1" dirty="0" smtClean="0">
                <a:solidFill>
                  <a:schemeClr val="bg1">
                    <a:lumMod val="10000"/>
                  </a:schemeClr>
                </a:solidFill>
              </a:rPr>
              <a:t>Wider school participation and</a:t>
            </a:r>
            <a:r>
              <a:rPr lang="en-CA" b="1" dirty="0">
                <a:solidFill>
                  <a:schemeClr val="bg1">
                    <a:lumMod val="10000"/>
                  </a:schemeClr>
                </a:solidFill>
              </a:rPr>
              <a:t> </a:t>
            </a:r>
            <a:r>
              <a:rPr lang="en-CA" b="1" dirty="0" smtClean="0">
                <a:solidFill>
                  <a:schemeClr val="bg1">
                    <a:lumMod val="10000"/>
                  </a:schemeClr>
                </a:solidFill>
              </a:rPr>
              <a:t>replication of </a:t>
            </a:r>
            <a:r>
              <a:rPr lang="en-CA" b="1" dirty="0">
                <a:solidFill>
                  <a:schemeClr val="bg1">
                    <a:lumMod val="10000"/>
                  </a:schemeClr>
                </a:solidFill>
              </a:rPr>
              <a:t>study </a:t>
            </a:r>
            <a:r>
              <a:rPr lang="en-CA" b="1" dirty="0" smtClean="0">
                <a:solidFill>
                  <a:schemeClr val="bg1">
                    <a:lumMod val="10000"/>
                  </a:schemeClr>
                </a:solidFill>
              </a:rPr>
              <a:t>is underway for 2016</a:t>
            </a:r>
          </a:p>
          <a:p>
            <a:pPr lvl="0"/>
            <a:r>
              <a:rPr lang="en-CA" b="1" dirty="0" smtClean="0">
                <a:solidFill>
                  <a:schemeClr val="bg1">
                    <a:lumMod val="10000"/>
                  </a:schemeClr>
                </a:solidFill>
              </a:rPr>
              <a:t>Dissemination of findings and knowledge mobilization in journal publications, conferences, school board presentations…</a:t>
            </a:r>
            <a:endParaRPr lang="en-CA" b="1" dirty="0">
              <a:solidFill>
                <a:schemeClr val="bg1">
                  <a:lumMod val="10000"/>
                </a:schemeClr>
              </a:solidFill>
            </a:endParaRPr>
          </a:p>
          <a:p>
            <a:endParaRPr lang="en-CA" dirty="0"/>
          </a:p>
        </p:txBody>
      </p:sp>
    </p:spTree>
    <p:extLst>
      <p:ext uri="{BB962C8B-B14F-4D97-AF65-F5344CB8AC3E}">
        <p14:creationId xmlns:p14="http://schemas.microsoft.com/office/powerpoint/2010/main" xmlns="" val="4181046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Questions</a:t>
            </a:r>
            <a:endParaRPr lang="en-CA" dirty="0"/>
          </a:p>
        </p:txBody>
      </p:sp>
      <p:sp>
        <p:nvSpPr>
          <p:cNvPr id="3" name="Content Placeholder 2"/>
          <p:cNvSpPr>
            <a:spLocks noGrp="1"/>
          </p:cNvSpPr>
          <p:nvPr>
            <p:ph idx="1"/>
          </p:nvPr>
        </p:nvSpPr>
        <p:spPr/>
        <p:txBody>
          <a:bodyPr>
            <a:normAutofit/>
          </a:bodyPr>
          <a:lstStyle/>
          <a:p>
            <a:pPr marL="514350" indent="-514350" fontAlgn="t">
              <a:buAutoNum type="arabicPeriod"/>
            </a:pPr>
            <a:r>
              <a:rPr lang="en-CA" dirty="0" smtClean="0"/>
              <a:t>How does </a:t>
            </a:r>
            <a:r>
              <a:rPr lang="en-CA" dirty="0"/>
              <a:t>this </a:t>
            </a:r>
            <a:r>
              <a:rPr lang="en-CA" dirty="0" smtClean="0"/>
              <a:t>initiative relate to your partnership roles or work in education?</a:t>
            </a:r>
            <a:endParaRPr lang="en-CA" dirty="0"/>
          </a:p>
          <a:p>
            <a:pPr marL="514350" indent="-514350" fontAlgn="t">
              <a:buAutoNum type="arabicPeriod"/>
            </a:pPr>
            <a:r>
              <a:rPr lang="en-CA" dirty="0" smtClean="0"/>
              <a:t>What </a:t>
            </a:r>
            <a:r>
              <a:rPr lang="en-CA" dirty="0"/>
              <a:t>are some strategies </a:t>
            </a:r>
            <a:r>
              <a:rPr lang="en-CA" dirty="0" smtClean="0"/>
              <a:t>used in CITE that you might wish to replicate or expand?</a:t>
            </a:r>
          </a:p>
          <a:p>
            <a:pPr marL="514350" indent="-514350" fontAlgn="t">
              <a:buAutoNum type="arabicPeriod"/>
            </a:pPr>
            <a:r>
              <a:rPr lang="en-CA" dirty="0"/>
              <a:t>A</a:t>
            </a:r>
            <a:r>
              <a:rPr lang="en-CA" dirty="0" smtClean="0"/>
              <a:t>re </a:t>
            </a:r>
            <a:r>
              <a:rPr lang="en-CA" dirty="0"/>
              <a:t>there additional related research questions that </a:t>
            </a:r>
            <a:r>
              <a:rPr lang="en-CA" dirty="0" smtClean="0"/>
              <a:t>could be articulated or explored?</a:t>
            </a:r>
            <a:endParaRPr lang="en-CA" dirty="0"/>
          </a:p>
          <a:p>
            <a:pPr marL="0" indent="0">
              <a:buNone/>
            </a:pPr>
            <a:endParaRPr lang="en-CA" dirty="0"/>
          </a:p>
        </p:txBody>
      </p:sp>
    </p:spTree>
    <p:extLst>
      <p:ext uri="{BB962C8B-B14F-4D97-AF65-F5344CB8AC3E}">
        <p14:creationId xmlns:p14="http://schemas.microsoft.com/office/powerpoint/2010/main" xmlns="" val="1070604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 and Rationale</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Study and concept developed by faculty member</a:t>
            </a:r>
          </a:p>
          <a:p>
            <a:r>
              <a:rPr lang="en-CA" dirty="0" smtClean="0"/>
              <a:t>Invitation to Student Work Study Teacher and Principal at St. Peter School</a:t>
            </a:r>
            <a:endParaRPr lang="en-CA" dirty="0"/>
          </a:p>
          <a:p>
            <a:r>
              <a:rPr lang="en-CA" dirty="0"/>
              <a:t>Support from </a:t>
            </a:r>
            <a:r>
              <a:rPr lang="en-CA" dirty="0" smtClean="0"/>
              <a:t>Board Superintendents</a:t>
            </a:r>
            <a:endParaRPr lang="en-CA" dirty="0"/>
          </a:p>
          <a:p>
            <a:r>
              <a:rPr lang="en-CA" dirty="0"/>
              <a:t>Use of Ministry of Education Collaborative Inquiry </a:t>
            </a:r>
            <a:r>
              <a:rPr lang="en-CA" i="1" dirty="0"/>
              <a:t>Capacity Building </a:t>
            </a:r>
            <a:r>
              <a:rPr lang="en-CA" i="1" dirty="0" smtClean="0"/>
              <a:t>Series</a:t>
            </a:r>
            <a:endParaRPr lang="en-CA" dirty="0"/>
          </a:p>
          <a:p>
            <a:r>
              <a:rPr lang="en-CA" dirty="0"/>
              <a:t>School Improvement Team </a:t>
            </a:r>
            <a:r>
              <a:rPr lang="en-CA" dirty="0" smtClean="0"/>
              <a:t>collaboration</a:t>
            </a:r>
          </a:p>
          <a:p>
            <a:r>
              <a:rPr lang="en-CA" dirty="0" smtClean="0"/>
              <a:t>SURE </a:t>
            </a:r>
            <a:r>
              <a:rPr lang="en-CA" dirty="0"/>
              <a:t>Video: Models of Collaboration:</a:t>
            </a:r>
          </a:p>
          <a:p>
            <a:pPr marL="0" indent="0">
              <a:buNone/>
            </a:pPr>
            <a:r>
              <a:rPr lang="en-CA" dirty="0">
                <a:hlinkClick r:id="rId3"/>
              </a:rPr>
              <a:t>http://www.surenetwork.ca/?p=64</a:t>
            </a:r>
            <a:endParaRPr lang="en-CA" dirty="0"/>
          </a:p>
          <a:p>
            <a:endParaRPr lang="en-CA" dirty="0"/>
          </a:p>
          <a:p>
            <a:endParaRPr lang="en-CA" dirty="0"/>
          </a:p>
        </p:txBody>
      </p:sp>
    </p:spTree>
    <p:extLst>
      <p:ext uri="{BB962C8B-B14F-4D97-AF65-F5344CB8AC3E}">
        <p14:creationId xmlns:p14="http://schemas.microsoft.com/office/powerpoint/2010/main" xmlns="" val="1956070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Related Research</a:t>
            </a:r>
            <a:endParaRPr lang="en-CA" dirty="0"/>
          </a:p>
        </p:txBody>
      </p:sp>
      <p:sp>
        <p:nvSpPr>
          <p:cNvPr id="3" name="Content Placeholder 2"/>
          <p:cNvSpPr>
            <a:spLocks noGrp="1"/>
          </p:cNvSpPr>
          <p:nvPr>
            <p:ph idx="1"/>
          </p:nvPr>
        </p:nvSpPr>
        <p:spPr>
          <a:xfrm>
            <a:off x="457200" y="1524001"/>
            <a:ext cx="8229600" cy="4343400"/>
          </a:xfrm>
        </p:spPr>
        <p:txBody>
          <a:bodyPr>
            <a:normAutofit/>
          </a:bodyPr>
          <a:lstStyle/>
          <a:p>
            <a:r>
              <a:rPr lang="en-CA" sz="1600" dirty="0"/>
              <a:t>The CITE model was intended to promote a culture of inquiry whereby research is valued, accessible to practitioners, relevant to particular contexts, and contributes to enhancing teaching to further student </a:t>
            </a:r>
            <a:r>
              <a:rPr lang="en-CA" sz="1600" dirty="0" smtClean="0"/>
              <a:t>learning </a:t>
            </a:r>
            <a:r>
              <a:rPr lang="en-CA" sz="1600" dirty="0"/>
              <a:t>(</a:t>
            </a:r>
            <a:r>
              <a:rPr lang="en-CA" sz="1600" dirty="0" err="1"/>
              <a:t>Martinovic</a:t>
            </a:r>
            <a:r>
              <a:rPr lang="en-CA" sz="1600" dirty="0"/>
              <a:t>, Wiebe, </a:t>
            </a:r>
            <a:r>
              <a:rPr lang="en-CA" sz="1600" dirty="0" err="1"/>
              <a:t>Ratkovic</a:t>
            </a:r>
            <a:r>
              <a:rPr lang="en-CA" sz="1600" dirty="0"/>
              <a:t>, Willard-Holt, Spencer &amp; </a:t>
            </a:r>
            <a:r>
              <a:rPr lang="en-CA" sz="1600" dirty="0" err="1"/>
              <a:t>Cantalini</a:t>
            </a:r>
            <a:r>
              <a:rPr lang="en-CA" sz="1600" dirty="0"/>
              <a:t>-Williams, 2012</a:t>
            </a:r>
            <a:r>
              <a:rPr lang="en-CA" sz="1600" dirty="0" smtClean="0"/>
              <a:t>)</a:t>
            </a:r>
          </a:p>
          <a:p>
            <a:pPr marL="0" indent="0">
              <a:buNone/>
            </a:pPr>
            <a:endParaRPr lang="en-CA" sz="1600" dirty="0" smtClean="0"/>
          </a:p>
          <a:p>
            <a:r>
              <a:rPr lang="en-CA" sz="1600" dirty="0"/>
              <a:t>Teachers have been found to be ideal researchers as they are insightful and knowledgeable in regards to current teaching practices and student need (Blakemore, 2012). </a:t>
            </a:r>
            <a:endParaRPr lang="en-CA" sz="1600" dirty="0" smtClean="0"/>
          </a:p>
          <a:p>
            <a:pPr marL="0" indent="0">
              <a:buNone/>
            </a:pPr>
            <a:endParaRPr lang="en-CA" sz="1600" dirty="0" smtClean="0"/>
          </a:p>
          <a:p>
            <a:r>
              <a:rPr lang="en-CA" sz="1600" dirty="0"/>
              <a:t>Such partnership efforts have proven to be especially successful when universities, schools, and teachers work in collaboration to conduct meaningful research about current educational issues (Gore &amp; </a:t>
            </a:r>
            <a:r>
              <a:rPr lang="en-CA" sz="1600" dirty="0" err="1"/>
              <a:t>Gitlin</a:t>
            </a:r>
            <a:r>
              <a:rPr lang="en-CA" sz="1600" dirty="0"/>
              <a:t>, 2004; </a:t>
            </a:r>
            <a:r>
              <a:rPr lang="en-CA" sz="1600" dirty="0" err="1"/>
              <a:t>Kyei-Blankson</a:t>
            </a:r>
            <a:r>
              <a:rPr lang="en-CA" sz="1600" dirty="0"/>
              <a:t>, 2014</a:t>
            </a:r>
            <a:r>
              <a:rPr lang="en-CA" sz="1600" dirty="0" smtClean="0"/>
              <a:t>).</a:t>
            </a:r>
          </a:p>
          <a:p>
            <a:pPr marL="0" indent="0">
              <a:buNone/>
            </a:pPr>
            <a:endParaRPr lang="en-CA" sz="1600" dirty="0" smtClean="0"/>
          </a:p>
          <a:p>
            <a:r>
              <a:rPr lang="en-CA" sz="1600" dirty="0"/>
              <a:t>Cooper (2011) found that knowledge mobilization is an effective strategy for the exchange of knowledge between academic research and professional practice. In addition, more recently, Cooper (2014) examined knowledge mobilization efforts and noted that only a small number used online strategies for dissemination and discussion of their information.</a:t>
            </a:r>
          </a:p>
        </p:txBody>
      </p:sp>
    </p:spTree>
    <p:extLst>
      <p:ext uri="{BB962C8B-B14F-4D97-AF65-F5344CB8AC3E}">
        <p14:creationId xmlns:p14="http://schemas.microsoft.com/office/powerpoint/2010/main" xmlns="" val="126635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Community-Building Activities</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1. Discussion </a:t>
            </a:r>
            <a:r>
              <a:rPr lang="en-CA" dirty="0"/>
              <a:t>about reasons for joining the collaborative inquiry group  </a:t>
            </a:r>
            <a:endParaRPr lang="en-CA" dirty="0" smtClean="0"/>
          </a:p>
          <a:p>
            <a:pPr marL="0" indent="0">
              <a:buNone/>
            </a:pPr>
            <a:r>
              <a:rPr lang="en-CA" dirty="0" smtClean="0"/>
              <a:t>2. Ice-Breaker: Yarn Activity-Creating a Web</a:t>
            </a:r>
          </a:p>
          <a:p>
            <a:pPr marL="0" indent="0">
              <a:buNone/>
            </a:pPr>
            <a:r>
              <a:rPr lang="en-CA" dirty="0"/>
              <a:t>3</a:t>
            </a:r>
            <a:r>
              <a:rPr lang="en-CA" dirty="0" smtClean="0"/>
              <a:t>. Crossword Puzzle Activity: Teacher as   Researcher</a:t>
            </a:r>
          </a:p>
          <a:p>
            <a:pPr marL="0" indent="0">
              <a:buNone/>
            </a:pPr>
            <a:r>
              <a:rPr lang="en-CA" dirty="0" smtClean="0"/>
              <a:t>4. Establishing Group Norms</a:t>
            </a:r>
            <a:endParaRPr lang="en-CA" dirty="0"/>
          </a:p>
          <a:p>
            <a:pPr marL="0" indent="0">
              <a:buNone/>
            </a:pPr>
            <a:r>
              <a:rPr lang="en-CA" dirty="0"/>
              <a:t>5</a:t>
            </a:r>
            <a:r>
              <a:rPr lang="en-CA" dirty="0" smtClean="0"/>
              <a:t>. Overview </a:t>
            </a:r>
            <a:r>
              <a:rPr lang="en-CA" dirty="0"/>
              <a:t>of Collaborative Inquiry Processes</a:t>
            </a:r>
          </a:p>
          <a:p>
            <a:pPr marL="0" indent="0">
              <a:buNone/>
            </a:pPr>
            <a:r>
              <a:rPr lang="en-CA" dirty="0"/>
              <a:t>6</a:t>
            </a:r>
            <a:r>
              <a:rPr lang="en-CA" dirty="0" smtClean="0"/>
              <a:t>. </a:t>
            </a:r>
            <a:r>
              <a:rPr lang="en-CA" dirty="0"/>
              <a:t>Discussion of Potential Area of </a:t>
            </a:r>
            <a:r>
              <a:rPr lang="en-CA" dirty="0" smtClean="0"/>
              <a:t>Focus</a:t>
            </a:r>
          </a:p>
          <a:p>
            <a:pPr marL="0" indent="0">
              <a:buNone/>
            </a:pPr>
            <a:endParaRPr lang="en-US" dirty="0"/>
          </a:p>
          <a:p>
            <a:endParaRPr lang="en-CA" dirty="0"/>
          </a:p>
        </p:txBody>
      </p:sp>
    </p:spTree>
    <p:extLst>
      <p:ext uri="{BB962C8B-B14F-4D97-AF65-F5344CB8AC3E}">
        <p14:creationId xmlns:p14="http://schemas.microsoft.com/office/powerpoint/2010/main" xmlns="" val="515517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Challenges of Collaborative Inquiry</a:t>
            </a:r>
            <a:endParaRPr lang="en-CA" dirty="0"/>
          </a:p>
        </p:txBody>
      </p:sp>
      <p:sp>
        <p:nvSpPr>
          <p:cNvPr id="3" name="Content Placeholder 2"/>
          <p:cNvSpPr>
            <a:spLocks noGrp="1"/>
          </p:cNvSpPr>
          <p:nvPr>
            <p:ph idx="1"/>
          </p:nvPr>
        </p:nvSpPr>
        <p:spPr/>
        <p:txBody>
          <a:bodyPr>
            <a:normAutofit/>
          </a:bodyPr>
          <a:lstStyle/>
          <a:p>
            <a:pPr marL="514350" indent="-514350">
              <a:buAutoNum type="arabicPeriod"/>
            </a:pPr>
            <a:r>
              <a:rPr lang="en-CA" dirty="0" smtClean="0"/>
              <a:t>Focus on school and classroom needs</a:t>
            </a:r>
            <a:endParaRPr lang="en-CA" dirty="0"/>
          </a:p>
          <a:p>
            <a:pPr marL="514350" indent="-514350">
              <a:buAutoNum type="arabicPeriod"/>
            </a:pPr>
            <a:r>
              <a:rPr lang="en-CA" dirty="0" smtClean="0"/>
              <a:t>Demographics of </a:t>
            </a:r>
            <a:r>
              <a:rPr lang="en-CA" dirty="0"/>
              <a:t>students in </a:t>
            </a:r>
            <a:r>
              <a:rPr lang="en-CA" dirty="0" smtClean="0"/>
              <a:t>the </a:t>
            </a:r>
            <a:r>
              <a:rPr lang="en-CA" dirty="0"/>
              <a:t>school</a:t>
            </a:r>
          </a:p>
          <a:p>
            <a:pPr marL="514350" indent="-514350">
              <a:buAutoNum type="arabicPeriod"/>
            </a:pPr>
            <a:r>
              <a:rPr lang="en-CA" dirty="0" smtClean="0"/>
              <a:t>CITE as an </a:t>
            </a:r>
            <a:r>
              <a:rPr lang="en-CA" dirty="0"/>
              <a:t>additional </a:t>
            </a:r>
            <a:r>
              <a:rPr lang="en-CA" dirty="0" smtClean="0"/>
              <a:t>workload</a:t>
            </a:r>
          </a:p>
          <a:p>
            <a:pPr marL="514350" indent="-514350">
              <a:buAutoNum type="arabicPeriod"/>
            </a:pPr>
            <a:r>
              <a:rPr lang="en-CA" dirty="0"/>
              <a:t>S</a:t>
            </a:r>
            <a:r>
              <a:rPr lang="en-CA" dirty="0" smtClean="0"/>
              <a:t>chool Improvement Plan as base</a:t>
            </a:r>
            <a:endParaRPr lang="en-CA" dirty="0"/>
          </a:p>
          <a:p>
            <a:pPr marL="514350" indent="-514350">
              <a:buAutoNum type="arabicPeriod"/>
            </a:pPr>
            <a:r>
              <a:rPr lang="en-CA" dirty="0"/>
              <a:t>S</a:t>
            </a:r>
            <a:r>
              <a:rPr lang="en-CA" dirty="0" smtClean="0"/>
              <a:t>chool-wide applications</a:t>
            </a:r>
          </a:p>
          <a:p>
            <a:pPr marL="514350" indent="-514350">
              <a:buAutoNum type="arabicPeriod"/>
            </a:pPr>
            <a:r>
              <a:rPr lang="en-CA" dirty="0" smtClean="0"/>
              <a:t>Develop trust and mutual understandings</a:t>
            </a:r>
            <a:endParaRPr lang="en-CA" dirty="0"/>
          </a:p>
          <a:p>
            <a:pPr marL="514350" indent="-514350">
              <a:buAutoNum type="arabicPeriod"/>
            </a:pPr>
            <a:endParaRPr lang="en-CA" dirty="0"/>
          </a:p>
          <a:p>
            <a:endParaRPr lang="en-CA" dirty="0"/>
          </a:p>
        </p:txBody>
      </p:sp>
    </p:spTree>
    <p:extLst>
      <p:ext uri="{BB962C8B-B14F-4D97-AF65-F5344CB8AC3E}">
        <p14:creationId xmlns:p14="http://schemas.microsoft.com/office/powerpoint/2010/main" xmlns="" val="23041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The </a:t>
            </a:r>
            <a:r>
              <a:rPr lang="en-CA" dirty="0" smtClean="0"/>
              <a:t>SIP </a:t>
            </a:r>
            <a:r>
              <a:rPr lang="en-CA" dirty="0"/>
              <a:t>Challenges of Practice formed basis of </a:t>
            </a:r>
            <a:r>
              <a:rPr lang="en-CA" dirty="0" smtClean="0"/>
              <a:t>Collaborative Inquiry</a:t>
            </a:r>
            <a:endParaRPr lang="en-CA" dirty="0"/>
          </a:p>
        </p:txBody>
      </p:sp>
      <p:sp>
        <p:nvSpPr>
          <p:cNvPr id="3" name="Content Placeholder 2"/>
          <p:cNvSpPr>
            <a:spLocks noGrp="1"/>
          </p:cNvSpPr>
          <p:nvPr>
            <p:ph idx="1"/>
          </p:nvPr>
        </p:nvSpPr>
        <p:spPr/>
        <p:txBody>
          <a:bodyPr>
            <a:normAutofit fontScale="92500" lnSpcReduction="10000"/>
          </a:bodyPr>
          <a:lstStyle/>
          <a:p>
            <a:pPr lvl="0"/>
            <a:r>
              <a:rPr lang="en-CA" b="1" dirty="0"/>
              <a:t>Are students productively engaged?  </a:t>
            </a:r>
            <a:endParaRPr lang="en-CA" dirty="0"/>
          </a:p>
          <a:p>
            <a:pPr lvl="0"/>
            <a:r>
              <a:rPr lang="en-CA" b="1" dirty="0"/>
              <a:t>Do we provide opportunities to challenge students with doable, relevant learning tasks that encourage students to increase their perseverance and commitment to learning? </a:t>
            </a:r>
            <a:endParaRPr lang="en-CA" dirty="0"/>
          </a:p>
          <a:p>
            <a:pPr lvl="0"/>
            <a:r>
              <a:rPr lang="en-CA" b="1" dirty="0"/>
              <a:t>Do we provide learning tasks that support a gradual release of responsibility model (focus lesson modeled, guided instruction, collaborative and independent)</a:t>
            </a:r>
            <a:endParaRPr lang="en-CA" dirty="0"/>
          </a:p>
          <a:p>
            <a:endParaRPr lang="en-CA" dirty="0"/>
          </a:p>
        </p:txBody>
      </p:sp>
    </p:spTree>
    <p:extLst>
      <p:ext uri="{BB962C8B-B14F-4D97-AF65-F5344CB8AC3E}">
        <p14:creationId xmlns:p14="http://schemas.microsoft.com/office/powerpoint/2010/main" xmlns="" val="1989469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Research Questions</a:t>
            </a:r>
            <a:endParaRPr lang="en-CA" dirty="0"/>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rabicPeriod"/>
            </a:pPr>
            <a:r>
              <a:rPr lang="en-CA" dirty="0"/>
              <a:t>How does the collaborative inquiry process facilitate participants’ awareness of and interest in the research process?</a:t>
            </a:r>
          </a:p>
          <a:p>
            <a:pPr marL="514350" lvl="0" indent="-514350" fontAlgn="base">
              <a:buFont typeface="+mj-lt"/>
              <a:buAutoNum type="arabicPeriod"/>
            </a:pPr>
            <a:r>
              <a:rPr lang="en-CA" dirty="0"/>
              <a:t>How does the collaborative inquiry process create a community of educational researchers?</a:t>
            </a:r>
          </a:p>
          <a:p>
            <a:pPr marL="514350" lvl="0" indent="-514350" fontAlgn="base">
              <a:buFont typeface="+mj-lt"/>
              <a:buAutoNum type="arabicPeriod"/>
            </a:pPr>
            <a:r>
              <a:rPr lang="en-CA" dirty="0"/>
              <a:t>How does the collaborative inquiry process contribute to increased competencies and changes in pedagogical practices?</a:t>
            </a:r>
          </a:p>
          <a:p>
            <a:pPr marL="514350" lvl="0" indent="-514350" fontAlgn="base">
              <a:buFont typeface="+mj-lt"/>
              <a:buAutoNum type="arabicPeriod"/>
            </a:pPr>
            <a:r>
              <a:rPr lang="en-CA" dirty="0"/>
              <a:t>How did the collaborative inquiry initiative enhance student learning and skills?</a:t>
            </a:r>
          </a:p>
          <a:p>
            <a:pPr marL="514350" lvl="0" indent="-514350" fontAlgn="base">
              <a:buFont typeface="+mj-lt"/>
              <a:buAutoNum type="arabicPeriod"/>
            </a:pPr>
            <a:r>
              <a:rPr lang="en-CA" dirty="0"/>
              <a:t>What are the enablers and challenges to developing collaborative inquiry teams in education?</a:t>
            </a:r>
          </a:p>
          <a:p>
            <a:pPr marL="0" indent="0">
              <a:buNone/>
            </a:pPr>
            <a:endParaRPr lang="en-CA" dirty="0"/>
          </a:p>
        </p:txBody>
      </p:sp>
    </p:spTree>
    <p:extLst>
      <p:ext uri="{BB962C8B-B14F-4D97-AF65-F5344CB8AC3E}">
        <p14:creationId xmlns:p14="http://schemas.microsoft.com/office/powerpoint/2010/main" xmlns="" val="3642611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Methodology</a:t>
            </a:r>
            <a:endParaRPr lang="en-CA" dirty="0"/>
          </a:p>
        </p:txBody>
      </p:sp>
      <p:sp>
        <p:nvSpPr>
          <p:cNvPr id="3" name="Content Placeholder 2"/>
          <p:cNvSpPr>
            <a:spLocks noGrp="1"/>
          </p:cNvSpPr>
          <p:nvPr>
            <p:ph idx="1"/>
          </p:nvPr>
        </p:nvSpPr>
        <p:spPr/>
        <p:txBody>
          <a:bodyPr>
            <a:normAutofit/>
          </a:bodyPr>
          <a:lstStyle/>
          <a:p>
            <a:r>
              <a:rPr lang="en-CA" sz="2400" dirty="0" smtClean="0"/>
              <a:t>Nine Participants (6 classroom teachers, 2 resource teachers, principal)</a:t>
            </a:r>
          </a:p>
          <a:p>
            <a:r>
              <a:rPr lang="en-CA" sz="2400" dirty="0" smtClean="0"/>
              <a:t>Two faculty facilitators who had worked for WCDSB</a:t>
            </a:r>
          </a:p>
          <a:p>
            <a:r>
              <a:rPr lang="en-CA" sz="2400" dirty="0" smtClean="0"/>
              <a:t>Context: School site</a:t>
            </a:r>
          </a:p>
          <a:p>
            <a:r>
              <a:rPr lang="en-CA" sz="2400" dirty="0" smtClean="0"/>
              <a:t>Five monthly sessions in Winter/Spring 2015</a:t>
            </a:r>
          </a:p>
          <a:p>
            <a:r>
              <a:rPr lang="en-CA" sz="2400" dirty="0" smtClean="0"/>
              <a:t>Each session included a range of activities such as videos, discussions, completing a Research Action Plan and sharing of pedagogical documentation</a:t>
            </a:r>
          </a:p>
          <a:p>
            <a:endParaRPr lang="en-CA" sz="2400" dirty="0" smtClean="0"/>
          </a:p>
          <a:p>
            <a:endParaRPr lang="en-CA" sz="2400" dirty="0"/>
          </a:p>
        </p:txBody>
      </p:sp>
    </p:spTree>
    <p:extLst>
      <p:ext uri="{BB962C8B-B14F-4D97-AF65-F5344CB8AC3E}">
        <p14:creationId xmlns:p14="http://schemas.microsoft.com/office/powerpoint/2010/main" xmlns="" val="3114754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8F1F77AD4FA78842B3A7639F235CF1C8" ma:contentTypeVersion="1" ma:contentTypeDescription="Create a new document." ma:contentTypeScope="" ma:versionID="768936a3c9724b67ada02380ca97ec1e">
  <xsd:schema xmlns:xsd="http://www.w3.org/2001/XMLSchema" xmlns:xs="http://www.w3.org/2001/XMLSchema" xmlns:p="http://schemas.microsoft.com/office/2006/metadata/properties" xmlns:ns2="66c921e6-68a8-4b7f-b294-4620b040181c" targetNamespace="http://schemas.microsoft.com/office/2006/metadata/properties" ma:root="true" ma:fieldsID="00bcb174cecaa0f0bbb5999d7886c190" ns2:_="">
    <xsd:import namespace="66c921e6-68a8-4b7f-b294-4620b040181c"/>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c921e6-68a8-4b7f-b294-4620b040181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_dlc_DocId xmlns="66c921e6-68a8-4b7f-b294-4620b040181c">HNMNYDEDMSDC-516-16</_dlc_DocId>
    <_dlc_DocIdUrl xmlns="66c921e6-68a8-4b7f-b294-4620b040181c">
      <Url>http://brd-shareptweb:8145/offices/pa/_layouts/DocIdRedir.aspx?ID=HNMNYDEDMSDC-516-16</Url>
      <Description>HNMNYDEDMSDC-516-16</Description>
    </_dlc_DocIdUrl>
  </documentManagement>
</p:properties>
</file>

<file path=customXml/itemProps1.xml><?xml version="1.0" encoding="utf-8"?>
<ds:datastoreItem xmlns:ds="http://schemas.openxmlformats.org/officeDocument/2006/customXml" ds:itemID="{164C2EBA-7F57-4E95-9472-183AFAE8D628}">
  <ds:schemaRefs>
    <ds:schemaRef ds:uri="http://schemas.microsoft.com/sharepoint/events"/>
  </ds:schemaRefs>
</ds:datastoreItem>
</file>

<file path=customXml/itemProps2.xml><?xml version="1.0" encoding="utf-8"?>
<ds:datastoreItem xmlns:ds="http://schemas.openxmlformats.org/officeDocument/2006/customXml" ds:itemID="{12E437E2-EE04-4902-9E2F-711B0F4E83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c921e6-68a8-4b7f-b294-4620b04018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3B30C2-934E-48DB-9A64-4D3E6081B9C0}">
  <ds:schemaRefs>
    <ds:schemaRef ds:uri="http://schemas.microsoft.com/sharepoint/v3/contenttype/forms"/>
  </ds:schemaRefs>
</ds:datastoreItem>
</file>

<file path=customXml/itemProps4.xml><?xml version="1.0" encoding="utf-8"?>
<ds:datastoreItem xmlns:ds="http://schemas.openxmlformats.org/officeDocument/2006/customXml" ds:itemID="{4B523096-059C-4D8F-A57E-84DBF148F04D}">
  <ds:schemaRefs>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http://purl.org/dc/dcmitype/"/>
    <ds:schemaRef ds:uri="http://purl.org/dc/terms/"/>
    <ds:schemaRef ds:uri="http://schemas.microsoft.com/office/infopath/2007/PartnerControls"/>
    <ds:schemaRef ds:uri="66c921e6-68a8-4b7f-b294-4620b040181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 - web at top (1)</Template>
  <TotalTime>1077</TotalTime>
  <Words>2997</Words>
  <Application>Microsoft Office PowerPoint</Application>
  <PresentationFormat>On-screen Show (4:3)</PresentationFormat>
  <Paragraphs>256</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vt:lpstr>
      <vt:lpstr>Welcome</vt:lpstr>
      <vt:lpstr>Background and Rationale</vt:lpstr>
      <vt:lpstr>Related Research</vt:lpstr>
      <vt:lpstr>Community-Building Activities</vt:lpstr>
      <vt:lpstr>Challenges of Collaborative Inquiry</vt:lpstr>
      <vt:lpstr>The SIP Challenges of Practice formed basis of Collaborative Inquiry</vt:lpstr>
      <vt:lpstr>Research Questions</vt:lpstr>
      <vt:lpstr>Methodology</vt:lpstr>
      <vt:lpstr>Data Collected</vt:lpstr>
      <vt:lpstr>SURE Videos</vt:lpstr>
      <vt:lpstr>CITE Research Action Plan </vt:lpstr>
      <vt:lpstr>Research Action Plan</vt:lpstr>
      <vt:lpstr>Use of D2L Site for CITE</vt:lpstr>
      <vt:lpstr> Overall Perceptions of Participants </vt:lpstr>
      <vt:lpstr>1. How does the collaborative inquiry process facilitate participants’ awareness and interest in the research process? </vt:lpstr>
      <vt:lpstr>2. How does the collaborative inquiry process create a community of educational researchers? </vt:lpstr>
      <vt:lpstr>3. How does the collaborative inquiry process contribute to increased competencies and changes in pedagogical practices? </vt:lpstr>
      <vt:lpstr>4. How did the collaborative inquiry initiative enhance student learning and skills? </vt:lpstr>
      <vt:lpstr>Improved Student Learning</vt:lpstr>
      <vt:lpstr>5. What are the enablers and challenges to developing collaborative inquiry teams in education? </vt:lpstr>
      <vt:lpstr>Main Themes</vt:lpstr>
      <vt:lpstr>Concluding Thoughts</vt:lpstr>
      <vt:lpstr>Conclusions</vt:lpstr>
      <vt:lpstr>Discussion Questions</vt:lpstr>
    </vt:vector>
  </TitlesOfParts>
  <Company>Waterloo Catholic District School Board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Adie</dc:creator>
  <cp:lastModifiedBy>Heather</cp:lastModifiedBy>
  <cp:revision>36</cp:revision>
  <cp:lastPrinted>2015-04-29T21:06:40Z</cp:lastPrinted>
  <dcterms:created xsi:type="dcterms:W3CDTF">2015-04-29T15:39:17Z</dcterms:created>
  <dcterms:modified xsi:type="dcterms:W3CDTF">2016-02-11T03:09:08Z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0x0101008F1F77AD4FA78842B3A7639F235CF1C8</vt:lpwstr>
  </property>
  <property fmtid="{D5CDD505-2E9C-101B-9397-08002B2CF9AE}" pid="3" name="TemplateUrl">
    <vt:lpwstr/>
  </property>
  <property fmtid="{D5CDD505-2E9C-101B-9397-08002B2CF9AE}" pid="4" name="_SourceUrl">
    <vt:lpwstr/>
  </property>
  <property fmtid="{D5CDD505-2E9C-101B-9397-08002B2CF9AE}" pid="5" name="xd_Signature">
    <vt:bool>false</vt:bool>
  </property>
  <property fmtid="{D5CDD505-2E9C-101B-9397-08002B2CF9AE}" pid="6" name="xd_ProgID">
    <vt:lpwstr/>
  </property>
  <property fmtid="{D5CDD505-2E9C-101B-9397-08002B2CF9AE}" pid="7" name="_dlc_DocIdItemGuid">
    <vt:lpwstr>9de4e3db-77d5-4ce8-8857-bb57b5e3ce06</vt:lpwstr>
  </property>
</Properties>
</file>