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58" r:id="rId5"/>
    <p:sldId id="262" r:id="rId6"/>
    <p:sldId id="261" r:id="rId7"/>
    <p:sldId id="263" r:id="rId8"/>
    <p:sldId id="264" r:id="rId9"/>
    <p:sldId id="266"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3FAB415-DCBB-49CF-8E13-7B5E494A013F}" type="datetimeFigureOut">
              <a:rPr lang="en-CA" smtClean="0"/>
              <a:pPr/>
              <a:t>07/02/2016</a:t>
            </a:fld>
            <a:endParaRPr lang="en-CA"/>
          </a:p>
        </p:txBody>
      </p:sp>
      <p:sp>
        <p:nvSpPr>
          <p:cNvPr id="19" name="Footer Placeholder 18"/>
          <p:cNvSpPr>
            <a:spLocks noGrp="1"/>
          </p:cNvSpPr>
          <p:nvPr>
            <p:ph type="ftr" sz="quarter" idx="11"/>
          </p:nvPr>
        </p:nvSpPr>
        <p:spPr/>
        <p:txBody>
          <a:bodyPr/>
          <a:lstStyle/>
          <a:p>
            <a:endParaRPr lang="en-CA"/>
          </a:p>
        </p:txBody>
      </p:sp>
      <p:sp>
        <p:nvSpPr>
          <p:cNvPr id="27" name="Slide Number Placeholder 26"/>
          <p:cNvSpPr>
            <a:spLocks noGrp="1"/>
          </p:cNvSpPr>
          <p:nvPr>
            <p:ph type="sldNum" sz="quarter" idx="12"/>
          </p:nvPr>
        </p:nvSpPr>
        <p:spPr/>
        <p:txBody>
          <a:bodyPr/>
          <a:lstStyle/>
          <a:p>
            <a:fld id="{4FAFE90D-9496-4116-BDDF-6D627EA29E8F}"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FAB415-DCBB-49CF-8E13-7B5E494A013F}" type="datetimeFigureOut">
              <a:rPr lang="en-CA" smtClean="0"/>
              <a:pPr/>
              <a:t>07/02/2016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FAFE90D-9496-4116-BDDF-6D627EA29E8F}"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FAB415-DCBB-49CF-8E13-7B5E494A013F}" type="datetimeFigureOut">
              <a:rPr lang="en-CA" smtClean="0"/>
              <a:pPr/>
              <a:t>07/02/2016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FAFE90D-9496-4116-BDDF-6D627EA29E8F}"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FAB415-DCBB-49CF-8E13-7B5E494A013F}" type="datetimeFigureOut">
              <a:rPr lang="en-CA" smtClean="0"/>
              <a:pPr/>
              <a:t>07/02/2016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FAFE90D-9496-4116-BDDF-6D627EA29E8F}"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3FAB415-DCBB-49CF-8E13-7B5E494A013F}" type="datetimeFigureOut">
              <a:rPr lang="en-CA" smtClean="0"/>
              <a:pPr/>
              <a:t>07/02/2016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FAFE90D-9496-4116-BDDF-6D627EA29E8F}"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3FAB415-DCBB-49CF-8E13-7B5E494A013F}" type="datetimeFigureOut">
              <a:rPr lang="en-CA" smtClean="0"/>
              <a:pPr/>
              <a:t>07/02/2016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FAFE90D-9496-4116-BDDF-6D627EA29E8F}"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3FAB415-DCBB-49CF-8E13-7B5E494A013F}" type="datetimeFigureOut">
              <a:rPr lang="en-CA" smtClean="0"/>
              <a:pPr/>
              <a:t>07/02/2016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FAFE90D-9496-4116-BDDF-6D627EA29E8F}"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3FAB415-DCBB-49CF-8E13-7B5E494A013F}" type="datetimeFigureOut">
              <a:rPr lang="en-CA" smtClean="0"/>
              <a:pPr/>
              <a:t>07/02/2016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FAFE90D-9496-4116-BDDF-6D627EA29E8F}"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FAB415-DCBB-49CF-8E13-7B5E494A013F}" type="datetimeFigureOut">
              <a:rPr lang="en-CA" smtClean="0"/>
              <a:pPr/>
              <a:t>07/02/2016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FAFE90D-9496-4116-BDDF-6D627EA29E8F}"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3FAB415-DCBB-49CF-8E13-7B5E494A013F}" type="datetimeFigureOut">
              <a:rPr lang="en-CA" smtClean="0"/>
              <a:pPr/>
              <a:t>07/02/2016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FAFE90D-9496-4116-BDDF-6D627EA29E8F}"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3FAB415-DCBB-49CF-8E13-7B5E494A013F}" type="datetimeFigureOut">
              <a:rPr lang="en-CA" smtClean="0"/>
              <a:pPr/>
              <a:t>07/02/2016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077200" y="6356350"/>
            <a:ext cx="609600" cy="365125"/>
          </a:xfrm>
        </p:spPr>
        <p:txBody>
          <a:bodyPr/>
          <a:lstStyle/>
          <a:p>
            <a:fld id="{4FAFE90D-9496-4116-BDDF-6D627EA29E8F}" type="slidenum">
              <a:rPr lang="en-CA" smtClean="0"/>
              <a:pPr/>
              <a:t>‹#›</a:t>
            </a:fld>
            <a:endParaRPr lang="en-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3FAB415-DCBB-49CF-8E13-7B5E494A013F}" type="datetimeFigureOut">
              <a:rPr lang="en-CA" smtClean="0"/>
              <a:pPr/>
              <a:t>07/02/2016</a:t>
            </a:fld>
            <a:endParaRPr lang="en-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FAFE90D-9496-4116-BDDF-6D627EA29E8F}" type="slidenum">
              <a:rPr lang="en-CA" smtClean="0"/>
              <a:pPr/>
              <a:t>‹#›</a:t>
            </a:fld>
            <a:endParaRPr lang="en-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hanen.org/" TargetMode="External"/><Relationship Id="rId2" Type="http://schemas.openxmlformats.org/officeDocument/2006/relationships/hyperlink" Target="http://www.kidsability.c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nidcd.nih.gov/health/voice/pages/speechandlanguage.asp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8000" dirty="0" smtClean="0"/>
              <a:t>Language Delays</a:t>
            </a:r>
            <a:r>
              <a:rPr lang="en-CA" dirty="0" smtClean="0"/>
              <a:t/>
            </a:r>
            <a:br>
              <a:rPr lang="en-CA" dirty="0" smtClean="0"/>
            </a:br>
            <a:r>
              <a:rPr lang="en-CA" sz="4000" dirty="0" smtClean="0"/>
              <a:t>Kids speech matters!</a:t>
            </a:r>
            <a:endParaRPr lang="en-CA" sz="4000" dirty="0"/>
          </a:p>
        </p:txBody>
      </p:sp>
      <p:pic>
        <p:nvPicPr>
          <p:cNvPr id="1026" name="Picture 2" descr="C:\Users\Heather\AppData\Local\Microsoft\Windows\Temporary Internet Files\Content.IE5\784LMMMD\Talk[1].jpg"/>
          <p:cNvPicPr>
            <a:picLocks noChangeAspect="1" noChangeArrowheads="1"/>
          </p:cNvPicPr>
          <p:nvPr/>
        </p:nvPicPr>
        <p:blipFill>
          <a:blip r:embed="rId2" cstate="print"/>
          <a:srcRect/>
          <a:stretch>
            <a:fillRect/>
          </a:stretch>
        </p:blipFill>
        <p:spPr bwMode="auto">
          <a:xfrm>
            <a:off x="5796136" y="3717032"/>
            <a:ext cx="2448272" cy="165772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eather\Desktop\fba4c7a71f9d63c3dfda1e3143313f0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is a Language Delay?</a:t>
            </a:r>
            <a:endParaRPr lang="en-CA" dirty="0"/>
          </a:p>
        </p:txBody>
      </p:sp>
      <p:sp>
        <p:nvSpPr>
          <p:cNvPr id="3" name="Content Placeholder 2"/>
          <p:cNvSpPr>
            <a:spLocks noGrp="1"/>
          </p:cNvSpPr>
          <p:nvPr>
            <p:ph idx="1"/>
          </p:nvPr>
        </p:nvSpPr>
        <p:spPr/>
        <p:txBody>
          <a:bodyPr/>
          <a:lstStyle/>
          <a:p>
            <a:r>
              <a:rPr lang="en-CA" dirty="0" smtClean="0"/>
              <a:t>A language delay means that a child’s language is developing slower than other children of the same age, but is following a typical pattern of development.</a:t>
            </a:r>
          </a:p>
          <a:p>
            <a:r>
              <a:rPr lang="en-CA" dirty="0" smtClean="0"/>
              <a:t>A child may be 4 years of age but understanding and/or using typical language of a child who may be only 2.5 years of age.</a:t>
            </a:r>
          </a:p>
          <a:p>
            <a:r>
              <a:rPr lang="en-CA" dirty="0" smtClean="0"/>
              <a:t>A child may have receptive (understanding of language) or expressive (use of language) delay.</a:t>
            </a:r>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Circle of Support</a:t>
            </a:r>
            <a:endParaRPr lang="en-CA" dirty="0"/>
          </a:p>
        </p:txBody>
      </p:sp>
      <p:sp>
        <p:nvSpPr>
          <p:cNvPr id="3" name="Content Placeholder 2"/>
          <p:cNvSpPr>
            <a:spLocks noGrp="1"/>
          </p:cNvSpPr>
          <p:nvPr>
            <p:ph idx="1"/>
          </p:nvPr>
        </p:nvSpPr>
        <p:spPr/>
        <p:txBody>
          <a:bodyPr/>
          <a:lstStyle/>
          <a:p>
            <a:r>
              <a:rPr lang="en-CA" dirty="0" smtClean="0"/>
              <a:t>While many people will offer support and care to a child with a language delay, parents and caregivers are the main source of support for the child</a:t>
            </a:r>
          </a:p>
          <a:p>
            <a:r>
              <a:rPr lang="en-CA" dirty="0" smtClean="0"/>
              <a:t>Liaison between health professionals and educational support (teachers, special education teachers, principals and other staff) to best meet the child’s needs</a:t>
            </a:r>
          </a:p>
          <a:p>
            <a:r>
              <a:rPr lang="en-CA" dirty="0" smtClean="0"/>
              <a:t>Speech Pathologists and other outside agency support may offer a more intensive service once deemed </a:t>
            </a:r>
            <a:r>
              <a:rPr lang="en-CA" dirty="0" err="1" smtClean="0"/>
              <a:t>neccessary</a:t>
            </a:r>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steps to take?</a:t>
            </a:r>
            <a:endParaRPr lang="en-CA" dirty="0"/>
          </a:p>
        </p:txBody>
      </p:sp>
      <p:sp>
        <p:nvSpPr>
          <p:cNvPr id="3" name="Content Placeholder 2"/>
          <p:cNvSpPr>
            <a:spLocks noGrp="1"/>
          </p:cNvSpPr>
          <p:nvPr>
            <p:ph idx="1"/>
          </p:nvPr>
        </p:nvSpPr>
        <p:spPr/>
        <p:txBody>
          <a:bodyPr/>
          <a:lstStyle/>
          <a:p>
            <a:r>
              <a:rPr lang="en-CA" dirty="0" smtClean="0"/>
              <a:t>If you feel that a child has a language delay, seek support as soon as possible.</a:t>
            </a:r>
          </a:p>
          <a:p>
            <a:r>
              <a:rPr lang="en-CA" dirty="0" smtClean="0"/>
              <a:t>Diagnosis of a delay is only the beginning; you must then look to get support for the delay.</a:t>
            </a:r>
          </a:p>
          <a:p>
            <a:r>
              <a:rPr lang="en-CA" dirty="0" smtClean="0"/>
              <a:t>Meeting with your family doctor and/or Pediatrician to identify a plan of action.</a:t>
            </a:r>
          </a:p>
          <a:p>
            <a:r>
              <a:rPr lang="en-CA" dirty="0" smtClean="0"/>
              <a:t>Contacting the school for help accessing the Speech and Language Pathologist or other services provided by the Board.</a:t>
            </a:r>
          </a:p>
          <a:p>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Other Agency Contacts</a:t>
            </a:r>
            <a:endParaRPr lang="en-CA" dirty="0"/>
          </a:p>
        </p:txBody>
      </p:sp>
      <p:sp>
        <p:nvSpPr>
          <p:cNvPr id="3" name="Content Placeholder 2"/>
          <p:cNvSpPr>
            <a:spLocks noGrp="1"/>
          </p:cNvSpPr>
          <p:nvPr>
            <p:ph idx="1"/>
          </p:nvPr>
        </p:nvSpPr>
        <p:spPr/>
        <p:txBody>
          <a:bodyPr>
            <a:normAutofit/>
          </a:bodyPr>
          <a:lstStyle/>
          <a:p>
            <a:r>
              <a:rPr lang="en-CA" dirty="0" smtClean="0"/>
              <a:t>The community offers other supports for children experiencing language delays.</a:t>
            </a:r>
          </a:p>
          <a:p>
            <a:r>
              <a:rPr lang="en-CA" dirty="0" err="1" smtClean="0"/>
              <a:t>Kidsability</a:t>
            </a:r>
            <a:r>
              <a:rPr lang="en-CA" dirty="0" smtClean="0"/>
              <a:t> in Waterloo-Region (</a:t>
            </a:r>
            <a:r>
              <a:rPr lang="en-CA" dirty="0" smtClean="0">
                <a:hlinkClick r:id="rId2"/>
              </a:rPr>
              <a:t>www.kidsability.ca</a:t>
            </a:r>
            <a:r>
              <a:rPr lang="en-CA" dirty="0" smtClean="0"/>
              <a:t>)</a:t>
            </a:r>
          </a:p>
          <a:p>
            <a:r>
              <a:rPr lang="en-US" dirty="0" smtClean="0">
                <a:cs typeface="American Typewriter"/>
              </a:rPr>
              <a:t>When looking for supports, it can be frustrating with long wait lists for services.  The </a:t>
            </a:r>
            <a:r>
              <a:rPr lang="en-US" dirty="0" err="1" smtClean="0">
                <a:cs typeface="American Typewriter"/>
              </a:rPr>
              <a:t>Hanen</a:t>
            </a:r>
            <a:r>
              <a:rPr lang="en-US" dirty="0" smtClean="0">
                <a:cs typeface="American Typewriter"/>
              </a:rPr>
              <a:t> Certified Speech Language Pathologist can provide specific strategies that a parent/caregiver can use to assist their child’s language development through the use of various books and DVDs.  (</a:t>
            </a:r>
            <a:r>
              <a:rPr lang="en-US" dirty="0" smtClean="0">
                <a:cs typeface="American Typewriter"/>
                <a:hlinkClick r:id="rId3"/>
              </a:rPr>
              <a:t>www.hanen.org</a:t>
            </a:r>
            <a:r>
              <a:rPr lang="en-US" dirty="0" smtClean="0">
                <a:cs typeface="American Typewriter"/>
              </a:rPr>
              <a:t>)</a:t>
            </a:r>
          </a:p>
          <a:p>
            <a:pPr>
              <a:buNone/>
            </a:pPr>
            <a:endParaRPr lang="en-US" dirty="0" smtClean="0">
              <a:cs typeface="American Typewriter"/>
            </a:endParaRPr>
          </a:p>
          <a:p>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When to take the first step?</a:t>
            </a:r>
            <a:endParaRPr lang="en-CA" dirty="0"/>
          </a:p>
        </p:txBody>
      </p:sp>
      <p:sp>
        <p:nvSpPr>
          <p:cNvPr id="3" name="Content Placeholder 2"/>
          <p:cNvSpPr>
            <a:spLocks noGrp="1"/>
          </p:cNvSpPr>
          <p:nvPr>
            <p:ph idx="1"/>
          </p:nvPr>
        </p:nvSpPr>
        <p:spPr/>
        <p:txBody>
          <a:bodyPr/>
          <a:lstStyle/>
          <a:p>
            <a:r>
              <a:rPr lang="en-CA" dirty="0" smtClean="0"/>
              <a:t>You must seek help RIGHT AWAY!  </a:t>
            </a:r>
          </a:p>
          <a:p>
            <a:r>
              <a:rPr lang="en-CA" dirty="0" smtClean="0"/>
              <a:t>Do not wait and see if the child will start to develop.  Take anecdotal notes of what you are noticing and experiencing with your child’s language development and connect with services as soon as you notice a delay.</a:t>
            </a:r>
          </a:p>
          <a:p>
            <a:r>
              <a:rPr lang="en-CA" dirty="0" smtClean="0"/>
              <a:t>Link to age appropriate milestones a child should be meeting with regards to speech and language development. </a:t>
            </a:r>
          </a:p>
          <a:p>
            <a:r>
              <a:rPr lang="en-CA" dirty="0" smtClean="0">
                <a:hlinkClick r:id="rId2"/>
              </a:rPr>
              <a:t>http://www.nidcd.nih.gov/health/voice/pages/speechandlanguage.aspx</a:t>
            </a:r>
            <a:endParaRPr lang="en-CA" dirty="0" smtClean="0"/>
          </a:p>
          <a:p>
            <a:pPr>
              <a:buNone/>
            </a:pPr>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Why MUST you act?</a:t>
            </a:r>
            <a:endParaRPr lang="en-CA" dirty="0"/>
          </a:p>
        </p:txBody>
      </p:sp>
      <p:sp>
        <p:nvSpPr>
          <p:cNvPr id="3" name="Content Placeholder 2"/>
          <p:cNvSpPr>
            <a:spLocks noGrp="1"/>
          </p:cNvSpPr>
          <p:nvPr>
            <p:ph idx="1"/>
          </p:nvPr>
        </p:nvSpPr>
        <p:spPr/>
        <p:txBody>
          <a:bodyPr>
            <a:normAutofit fontScale="40000" lnSpcReduction="20000"/>
          </a:bodyPr>
          <a:lstStyle/>
          <a:p>
            <a:pPr>
              <a:buNone/>
            </a:pPr>
            <a:r>
              <a:rPr lang="en-CA" sz="4200" b="1" dirty="0" smtClean="0"/>
              <a:t>If left untreated, the child with a language delay may have difficulties with:</a:t>
            </a:r>
            <a:endParaRPr lang="en-CA" sz="4200" dirty="0" smtClean="0"/>
          </a:p>
          <a:p>
            <a:r>
              <a:rPr lang="en-CA" sz="4200" b="1" dirty="0" smtClean="0"/>
              <a:t>Following instructions</a:t>
            </a:r>
            <a:r>
              <a:rPr lang="en-CA" sz="4200" dirty="0" smtClean="0"/>
              <a:t> within the home, kindergarten or school environment.</a:t>
            </a:r>
          </a:p>
          <a:p>
            <a:r>
              <a:rPr lang="en-CA" sz="4200" b="1" dirty="0" smtClean="0"/>
              <a:t>Vocabulary</a:t>
            </a:r>
            <a:r>
              <a:rPr lang="en-CA" sz="4200" dirty="0" smtClean="0"/>
              <a:t> whereby a child cannot clearly get their message across due to limited word knowledge.</a:t>
            </a:r>
          </a:p>
          <a:p>
            <a:r>
              <a:rPr lang="en-CA" sz="4200" b="1" dirty="0" smtClean="0"/>
              <a:t>Learning to talk</a:t>
            </a:r>
            <a:r>
              <a:rPr lang="en-CA" sz="4200" dirty="0" smtClean="0"/>
              <a:t>, speech intelligibility and clarity.</a:t>
            </a:r>
          </a:p>
          <a:p>
            <a:r>
              <a:rPr lang="en-CA" sz="4200" b="1" dirty="0" smtClean="0"/>
              <a:t>Self esteem and confidence</a:t>
            </a:r>
            <a:r>
              <a:rPr lang="en-CA" sz="4200" dirty="0" smtClean="0"/>
              <a:t> when they realise their skills do not match their peers.</a:t>
            </a:r>
          </a:p>
          <a:p>
            <a:r>
              <a:rPr lang="en-CA" sz="4200" b="1" dirty="0" smtClean="0"/>
              <a:t>Fine motor skills</a:t>
            </a:r>
            <a:r>
              <a:rPr lang="en-CA" sz="4200" dirty="0" smtClean="0"/>
              <a:t> such as being able to communicate in a written manner for academic assessment.</a:t>
            </a:r>
          </a:p>
          <a:p>
            <a:r>
              <a:rPr lang="en-CA" sz="4200" b="1" dirty="0" smtClean="0"/>
              <a:t>Social isolation</a:t>
            </a:r>
            <a:r>
              <a:rPr lang="en-CA" sz="4200" dirty="0" smtClean="0"/>
              <a:t> because they are unable to cope in group situations or busy environments, impacting on their ability to form and maintain friendships.</a:t>
            </a:r>
          </a:p>
          <a:p>
            <a:r>
              <a:rPr lang="en-CA" sz="4200" b="1" dirty="0" smtClean="0"/>
              <a:t>Reading/understanding social situations</a:t>
            </a:r>
            <a:r>
              <a:rPr lang="en-CA" sz="4200" dirty="0" smtClean="0"/>
              <a:t> and being perceived as 'rude' by others.</a:t>
            </a:r>
          </a:p>
          <a:p>
            <a:r>
              <a:rPr lang="en-CA" sz="4200" b="1" dirty="0" smtClean="0"/>
              <a:t>Social communication</a:t>
            </a:r>
            <a:r>
              <a:rPr lang="en-CA" sz="4200" dirty="0" smtClean="0"/>
              <a:t>, such as eye contact, appropriate distance when talking to someone, turn-taking within a conversation.</a:t>
            </a:r>
          </a:p>
          <a:p>
            <a:r>
              <a:rPr lang="en-CA" sz="4200" b="1" dirty="0" smtClean="0"/>
              <a:t>Academic performance:</a:t>
            </a:r>
            <a:r>
              <a:rPr lang="en-CA" sz="4200" dirty="0" smtClean="0"/>
              <a:t> Developing literacy skills such as reading and writing and coping in the academic environment.</a:t>
            </a:r>
          </a:p>
          <a:p>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5055840"/>
          </a:xfrm>
        </p:spPr>
        <p:txBody>
          <a:bodyPr>
            <a:normAutofit fontScale="92500"/>
          </a:bodyPr>
          <a:lstStyle/>
          <a:p>
            <a:pPr>
              <a:buNone/>
            </a:pPr>
            <a:r>
              <a:rPr lang="en-CA" dirty="0" smtClean="0"/>
              <a:t>In addition, a diagnosis helps the child and their carers (parents, teachers, health professionals, carers) to:</a:t>
            </a:r>
          </a:p>
          <a:p>
            <a:r>
              <a:rPr lang="en-CA" dirty="0" smtClean="0"/>
              <a:t>Access information about the relevant cluster of symptoms.</a:t>
            </a:r>
          </a:p>
          <a:p>
            <a:r>
              <a:rPr lang="en-CA" dirty="0" smtClean="0"/>
              <a:t>Communicate the salient features of the child's challenges to all people involved in the child's care.</a:t>
            </a:r>
          </a:p>
          <a:p>
            <a:r>
              <a:rPr lang="en-CA" dirty="0" smtClean="0"/>
              <a:t>Possibly interpret certain behaviours differently in light of the diagnosis.</a:t>
            </a:r>
          </a:p>
          <a:p>
            <a:r>
              <a:rPr lang="en-CA" dirty="0" smtClean="0"/>
              <a:t>Obtain information about what can be done to help the child.</a:t>
            </a:r>
          </a:p>
          <a:p>
            <a:r>
              <a:rPr lang="en-CA" dirty="0" smtClean="0"/>
              <a:t>Determine specifically where and how to help the child.</a:t>
            </a:r>
          </a:p>
          <a:p>
            <a:r>
              <a:rPr lang="en-CA" dirty="0" smtClean="0"/>
              <a:t>Access funding or services that might not otherwise be accessible</a:t>
            </a:r>
          </a:p>
          <a:p>
            <a:endParaRPr lang="en-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80728"/>
            <a:ext cx="8229600" cy="1143000"/>
          </a:xfrm>
        </p:spPr>
        <p:txBody>
          <a:bodyPr>
            <a:noAutofit/>
          </a:bodyPr>
          <a:lstStyle/>
          <a:p>
            <a:r>
              <a:rPr lang="en-CA" sz="4400" dirty="0" smtClean="0"/>
              <a:t>Potential Modifications and/or Classroom Accommodations</a:t>
            </a:r>
            <a:endParaRPr lang="en-CA" sz="4400" dirty="0"/>
          </a:p>
        </p:txBody>
      </p:sp>
      <p:sp>
        <p:nvSpPr>
          <p:cNvPr id="3" name="Content Placeholder 2"/>
          <p:cNvSpPr>
            <a:spLocks noGrp="1"/>
          </p:cNvSpPr>
          <p:nvPr>
            <p:ph idx="1"/>
          </p:nvPr>
        </p:nvSpPr>
        <p:spPr>
          <a:xfrm>
            <a:off x="457200" y="2276872"/>
            <a:ext cx="8229600" cy="4581128"/>
          </a:xfrm>
        </p:spPr>
        <p:txBody>
          <a:bodyPr>
            <a:normAutofit fontScale="55000" lnSpcReduction="20000"/>
          </a:bodyPr>
          <a:lstStyle/>
          <a:p>
            <a:r>
              <a:rPr lang="en-CA" sz="3300" dirty="0" smtClean="0"/>
              <a:t>Reduce unnecessary classroom noise to support focus and concentration</a:t>
            </a:r>
          </a:p>
          <a:p>
            <a:r>
              <a:rPr lang="en-CA" sz="3300" dirty="0" smtClean="0"/>
              <a:t>Be </a:t>
            </a:r>
            <a:r>
              <a:rPr lang="en-CA" sz="3300" dirty="0" smtClean="0"/>
              <a:t>sure to be near the student when giving vocal instructions and ask the student to repeat the instructions and prompt when necessary. Provide verbal clues often. </a:t>
            </a:r>
          </a:p>
          <a:p>
            <a:r>
              <a:rPr lang="en-CA" sz="3300" dirty="0" smtClean="0"/>
              <a:t>Provide a quiet spot for the student to work whenever possible.</a:t>
            </a:r>
          </a:p>
          <a:p>
            <a:r>
              <a:rPr lang="en-CA" sz="3300" dirty="0" smtClean="0"/>
              <a:t>Speak slowly and deliberately. </a:t>
            </a:r>
          </a:p>
          <a:p>
            <a:r>
              <a:rPr lang="en-CA" sz="3300" dirty="0" smtClean="0"/>
              <a:t>Provide visual cues - on the </a:t>
            </a:r>
            <a:r>
              <a:rPr lang="en-CA" sz="3300" dirty="0" smtClean="0"/>
              <a:t>whiteboard </a:t>
            </a:r>
            <a:r>
              <a:rPr lang="en-CA" sz="3300" dirty="0" smtClean="0"/>
              <a:t>or chart paper. </a:t>
            </a:r>
          </a:p>
          <a:p>
            <a:r>
              <a:rPr lang="en-CA" sz="3300" dirty="0" smtClean="0"/>
              <a:t>Focus the student frequently and provide step by step directions - repeating when necessary.</a:t>
            </a:r>
          </a:p>
          <a:p>
            <a:r>
              <a:rPr lang="en-CA" sz="3300" dirty="0" smtClean="0"/>
              <a:t>Use gestures that support understanding.</a:t>
            </a:r>
          </a:p>
          <a:p>
            <a:r>
              <a:rPr lang="en-CA" sz="3300" dirty="0" smtClean="0"/>
              <a:t>Avoid correcting speech difficulties - this will lead to a weaker self esteem, it's much more important to model correct speech patterns.</a:t>
            </a:r>
          </a:p>
          <a:p>
            <a:r>
              <a:rPr lang="en-CA" sz="3300" dirty="0" smtClean="0"/>
              <a:t>The </a:t>
            </a:r>
            <a:r>
              <a:rPr lang="en-CA" sz="3300" dirty="0" smtClean="0"/>
              <a:t>learning environment needs to be </a:t>
            </a:r>
            <a:r>
              <a:rPr lang="en-CA" sz="3300" dirty="0" smtClean="0"/>
              <a:t>positive - capitalize </a:t>
            </a:r>
            <a:r>
              <a:rPr lang="en-CA" sz="3300" dirty="0" smtClean="0"/>
              <a:t>on the student's strengths as much as possible. </a:t>
            </a:r>
          </a:p>
          <a:p>
            <a:r>
              <a:rPr lang="en-CA" sz="3300" dirty="0" smtClean="0"/>
              <a:t>Be patient when the child is speaking, rushing a child with difficulties magnifies the frustration level.</a:t>
            </a:r>
          </a:p>
          <a:p>
            <a:endParaRPr lang="en-C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50</TotalTime>
  <Words>780</Words>
  <Application>Microsoft Office PowerPoint</Application>
  <PresentationFormat>On-screen Show (4:3)</PresentationFormat>
  <Paragraphs>52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Language Delays Kids speech matters!</vt:lpstr>
      <vt:lpstr>What is a Language Delay?</vt:lpstr>
      <vt:lpstr>Circle of Support</vt:lpstr>
      <vt:lpstr>What steps to take?</vt:lpstr>
      <vt:lpstr>Other Agency Contacts</vt:lpstr>
      <vt:lpstr>When to take the first step?</vt:lpstr>
      <vt:lpstr>Why MUST you act?</vt:lpstr>
      <vt:lpstr>Slide 8</vt:lpstr>
      <vt:lpstr>Potential Modifications and/or Classroom Accommodations</vt:lpstr>
      <vt:lpstr>Slide 10</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Delays Kids speech matters!</dc:title>
  <dc:creator>Heather</dc:creator>
  <cp:lastModifiedBy>Heather</cp:lastModifiedBy>
  <cp:revision>2</cp:revision>
  <dcterms:created xsi:type="dcterms:W3CDTF">2016-02-07T22:05:31Z</dcterms:created>
  <dcterms:modified xsi:type="dcterms:W3CDTF">2016-02-07T23:00:24Z</dcterms:modified>
</cp:coreProperties>
</file>