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snapToGrid="0" snapToObjects="1">
      <p:cViewPr varScale="1">
        <p:scale>
          <a:sx n="141" d="100"/>
          <a:sy n="141" d="100"/>
        </p:scale>
        <p:origin x="8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Katie - introduce the theorist to class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Heather</a:t>
            </a:r>
          </a:p>
          <a:p>
            <a:pPr lvl="0">
              <a:spcBef>
                <a:spcPts val="0"/>
              </a:spcBef>
              <a:buNone/>
            </a:pPr>
            <a:endParaRPr/>
          </a:p>
          <a:p>
            <a:pPr lvl="0">
              <a:spcBef>
                <a:spcPts val="0"/>
              </a:spcBef>
              <a:buNone/>
            </a:pPr>
            <a:r>
              <a:rPr lang="en"/>
              <a:t>This is an example of the WHY centered thinking.  There is a distinct difference.  The feeling is different altogether.  This is the type of thinking that Simon says will get you better results as a leader.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Katie</a:t>
            </a:r>
          </a:p>
          <a:p>
            <a:pPr lvl="0">
              <a:spcBef>
                <a:spcPts val="0"/>
              </a:spcBef>
              <a:buNone/>
            </a:pPr>
            <a:endParaRPr/>
          </a:p>
          <a:p>
            <a:pPr lvl="0">
              <a:spcBef>
                <a:spcPts val="0"/>
              </a:spcBef>
              <a:buNone/>
            </a:pPr>
            <a:r>
              <a:rPr lang="en"/>
              <a:t>The interesting part of the idea of the Golden Circle is that Simon states that it is rooted in simple biology.  He draws a correlation between the Golden Circle and the human brain.  If you were to cut the brain in half, both the Golden Circle and the brain share similar characteristics.  They both have rings that identify the various levels of thought.  The WHAT part of the Golden Circle relates to the NEOCORTEX of the brain.  Both of these sections revolve around language and rational and analytical thinking.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Katie</a:t>
            </a:r>
          </a:p>
          <a:p>
            <a:pPr lvl="0">
              <a:spcBef>
                <a:spcPts val="0"/>
              </a:spcBef>
              <a:buNone/>
            </a:pPr>
            <a:endParaRPr/>
          </a:p>
          <a:p>
            <a:pPr lvl="0">
              <a:spcBef>
                <a:spcPts val="0"/>
              </a:spcBef>
              <a:buNone/>
            </a:pPr>
            <a:r>
              <a:rPr lang="en"/>
              <a:t>The HOW and the WHY sections of the Golden Circle relate to the LIMBIC BRAIN.  These areas are responsible for all of our feelings, human behaviour and decision-making.  This is the true “WHY” of what we do.  It connects to our feelings which is what typically drives our motives and aligns with our values and instincts.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Katie - shows a hierarchy of business model.  Can be applied to leaders in education as well.  </a:t>
            </a:r>
          </a:p>
          <a:p>
            <a:pPr lvl="0">
              <a:spcBef>
                <a:spcPts val="0"/>
              </a:spcBef>
              <a:buNone/>
            </a:pPr>
            <a:r>
              <a:rPr lang="en"/>
              <a:t>If the leader is clearly able to articulate the why, the how and what are easy to identify.  We really want the leaders to know the why so they are able to infuse that thinking in all they do.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Katie</a:t>
            </a:r>
          </a:p>
          <a:p>
            <a:pPr lvl="0">
              <a:spcBef>
                <a:spcPts val="0"/>
              </a:spcBef>
              <a:buNone/>
            </a:pPr>
            <a:endParaRPr/>
          </a:p>
          <a:p>
            <a:pPr lvl="0">
              <a:spcBef>
                <a:spcPts val="0"/>
              </a:spcBef>
              <a:buNone/>
            </a:pPr>
            <a:r>
              <a:rPr lang="en"/>
              <a:t>In this slide we turned around the cone to take the shape of a megaphone.  Simon also discusses that they leaders who truly know their “WHY” should be shouting it out and making all decisions based on their WHY.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Heather</a:t>
            </a:r>
          </a:p>
          <a:p>
            <a:pPr lvl="0">
              <a:spcBef>
                <a:spcPts val="0"/>
              </a:spcBef>
              <a:buNone/>
            </a:pPr>
            <a:r>
              <a:rPr lang="en"/>
              <a:t>Explain  activity - ask students to write down an answer to the question posed.  Sticky notes will be placed at each seat.  Once they have written down the ideas, we will continue to the slide with the video on it.</a:t>
            </a:r>
          </a:p>
          <a:p>
            <a:pPr lvl="0">
              <a:spcBef>
                <a:spcPts val="0"/>
              </a:spcBef>
              <a:buNone/>
            </a:pPr>
            <a:endParaRPr/>
          </a:p>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Heather (NEED TO HAVE A TAB OPEN WITH VIDEO UPLOADED)</a:t>
            </a:r>
          </a:p>
          <a:p>
            <a:pPr lvl="0">
              <a:spcBef>
                <a:spcPts val="0"/>
              </a:spcBef>
              <a:buNone/>
            </a:pPr>
            <a:endParaRPr/>
          </a:p>
          <a:p>
            <a:pPr lvl="0">
              <a:spcBef>
                <a:spcPts val="0"/>
              </a:spcBef>
              <a:buNone/>
            </a:pPr>
            <a:r>
              <a:rPr lang="en"/>
              <a:t>Introduce the video.  Discuss that the video is an example of the activity we will look at doing with each other. Let students know that this video is from a comedy show and there are some parts that may seem inappropriate but the idea is that the format of asking whys is modelled.  </a:t>
            </a:r>
          </a:p>
          <a:p>
            <a:pPr lvl="0">
              <a:spcBef>
                <a:spcPts val="0"/>
              </a:spcBef>
              <a:buNone/>
            </a:pPr>
            <a:endParaRPr/>
          </a:p>
          <a:p>
            <a:pPr lvl="0">
              <a:spcBef>
                <a:spcPts val="0"/>
              </a:spcBef>
              <a:buNone/>
            </a:pPr>
            <a:r>
              <a:rPr lang="en"/>
              <a:t>Now we want you to air up with a partner share your answer.  One person will go first and one will be the why person.  We will allow three minutes for talking and then we will ring a bell and you will switch roles.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Heather </a:t>
            </a:r>
          </a:p>
          <a:p>
            <a:pPr lvl="0">
              <a:spcBef>
                <a:spcPts val="0"/>
              </a:spcBef>
              <a:buNone/>
            </a:pPr>
            <a:r>
              <a:rPr lang="en"/>
              <a:t>Thanks so much for participating in the activity.  </a:t>
            </a:r>
          </a:p>
          <a:p>
            <a:pPr lvl="0">
              <a:spcBef>
                <a:spcPts val="0"/>
              </a:spcBef>
              <a:buNone/>
            </a:pPr>
            <a:endParaRPr/>
          </a:p>
          <a:p>
            <a:pPr lvl="0" rtl="0">
              <a:spcBef>
                <a:spcPts val="0"/>
              </a:spcBef>
              <a:buNone/>
            </a:pPr>
            <a:r>
              <a:rPr lang="en"/>
              <a:t>So, Did you happen to feel like this during this activity?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Heather </a:t>
            </a:r>
          </a:p>
          <a:p>
            <a:pPr lvl="0">
              <a:spcBef>
                <a:spcPts val="0"/>
              </a:spcBef>
              <a:buNone/>
            </a:pPr>
            <a:endParaRPr/>
          </a:p>
          <a:p>
            <a:pPr lvl="0">
              <a:spcBef>
                <a:spcPts val="0"/>
              </a:spcBef>
              <a:buNone/>
            </a:pPr>
            <a:r>
              <a:rPr lang="en"/>
              <a:t>What about this?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activity was done to really get you thinking about your WHY.  It can be a challenging task and it takes enormous effort to really reflect and think about your why.  Simon believes that time must be invested to understand and have some clarity about your WHY before you can move forward and eventually be successful in your mission.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Katie - go over agenda with group</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Heather</a:t>
            </a:r>
          </a:p>
          <a:p>
            <a:pPr lvl="0">
              <a:spcBef>
                <a:spcPts val="0"/>
              </a:spcBef>
              <a:buNone/>
            </a:pPr>
            <a:endParaRPr/>
          </a:p>
          <a:p>
            <a:pPr lvl="0">
              <a:spcBef>
                <a:spcPts val="0"/>
              </a:spcBef>
              <a:buNone/>
            </a:pPr>
            <a:r>
              <a:rPr lang="en"/>
              <a:t>So to sum things up, Simon truly believes that we want to start with the why and base our decisions that we make as leaders on the why.</a:t>
            </a:r>
          </a:p>
          <a:p>
            <a:pPr lvl="0">
              <a:spcBef>
                <a:spcPts val="0"/>
              </a:spcBef>
              <a:buNone/>
            </a:pPr>
            <a:r>
              <a:rPr lang="en"/>
              <a:t>The hope is that when you focus on the why, it increases your motivation to keep going and moving forward.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Heather</a:t>
            </a:r>
          </a:p>
          <a:p>
            <a:pPr lvl="0">
              <a:spcBef>
                <a:spcPts val="0"/>
              </a:spcBef>
              <a:buNone/>
            </a:pPr>
            <a:endParaRPr/>
          </a:p>
          <a:p>
            <a:pPr lvl="0">
              <a:spcBef>
                <a:spcPts val="0"/>
              </a:spcBef>
              <a:buNone/>
            </a:pPr>
            <a:r>
              <a:rPr lang="en"/>
              <a:t>There have to be a paradigm shift.  You must discover your purpose in life.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Heather</a:t>
            </a:r>
          </a:p>
          <a:p>
            <a:pPr lvl="0">
              <a:spcBef>
                <a:spcPts val="0"/>
              </a:spcBef>
              <a:buNone/>
            </a:pPr>
            <a:endParaRPr/>
          </a:p>
          <a:p>
            <a:pPr lvl="0">
              <a:spcBef>
                <a:spcPts val="0"/>
              </a:spcBef>
              <a:buNone/>
            </a:pPr>
            <a:r>
              <a:rPr lang="en"/>
              <a:t>The WHY is the core of who we are and why we do what we do.</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Heather</a:t>
            </a:r>
          </a:p>
          <a:p>
            <a:pPr lvl="0">
              <a:spcBef>
                <a:spcPts val="0"/>
              </a:spcBef>
              <a:buNone/>
            </a:pPr>
            <a:endParaRPr/>
          </a:p>
          <a:p>
            <a:pPr lvl="0">
              <a:spcBef>
                <a:spcPts val="0"/>
              </a:spcBef>
              <a:buNone/>
            </a:pPr>
            <a:r>
              <a:rPr lang="en"/>
              <a:t>Lastly, Katie and I spent some time thinking about how we can use this “WHY” thinking in the role of a future administrator.  </a:t>
            </a:r>
          </a:p>
          <a:p>
            <a:pPr lvl="0">
              <a:spcBef>
                <a:spcPts val="0"/>
              </a:spcBef>
              <a:buNone/>
            </a:pPr>
            <a:r>
              <a:rPr lang="en"/>
              <a:t>Some ideas we came up with are:  read the slide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Katie - we have created a basic worksheet that you can use with future colleagues to start to get them thinking about their own WHY.  This would be an example you could use at the beginning of the year to get your staff thinking about why they do what they do</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Katie</a:t>
            </a:r>
          </a:p>
          <a:p>
            <a:pPr lvl="0">
              <a:spcBef>
                <a:spcPts val="0"/>
              </a:spcBef>
              <a:buNone/>
            </a:pPr>
            <a:endParaRPr/>
          </a:p>
          <a:p>
            <a:pPr lvl="0">
              <a:spcBef>
                <a:spcPts val="0"/>
              </a:spcBef>
              <a:buNone/>
            </a:pPr>
            <a:r>
              <a:rPr lang="en"/>
              <a:t>All of the resources including the Powerpoint, reflection sheet, one pager summary are all uploaded to the google drive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To end our presentation we wanted to also share with you that while we were doing that WHY activity, we were collecting a few words that we heard as you were talking to your partners and we quickly made a word cloud.  This could easily be used with your staff as a visual representation and reminder of your WHY.  We thought this would be a nice idea after a beginning of the year activity to get your staff to create a word cloud and post in their classroom or keep in a space that they could refer to when needed inspiration of their WHY.  As you can see, these words naturally reflect our vision and our inner feelings of why we do what we do.  When we have this solidified, we are in a better position to lead.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So the question of the day is...why do you get out of bed every morning?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Katie  - present the question and then ask participants to Please turn to the person beside you to discuss this question.  Take a few responses.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Katie  </a:t>
            </a:r>
          </a:p>
          <a:p>
            <a:pPr lvl="0">
              <a:spcBef>
                <a:spcPts val="0"/>
              </a:spcBef>
              <a:buNone/>
            </a:pPr>
            <a:endParaRPr/>
          </a:p>
          <a:p>
            <a:pPr lvl="0">
              <a:spcBef>
                <a:spcPts val="0"/>
              </a:spcBef>
              <a:buNone/>
            </a:pPr>
            <a:r>
              <a:rPr lang="en"/>
              <a:t>All great leaders have a following...maybe not at first but their inspiring and persuasive qualities help them to achieve this.  </a:t>
            </a:r>
          </a:p>
          <a:p>
            <a:pPr lvl="0">
              <a:lnSpc>
                <a:spcPct val="115000"/>
              </a:lnSpc>
              <a:spcBef>
                <a:spcPts val="0"/>
              </a:spcBef>
              <a:buNone/>
            </a:pPr>
            <a:r>
              <a:rPr lang="en" sz="1200">
                <a:latin typeface="Calibri"/>
                <a:ea typeface="Calibri"/>
                <a:cs typeface="Calibri"/>
                <a:sym typeface="Calibri"/>
              </a:rPr>
              <a:t>Whether they realize it or not, all great and inspiring leaders and organizations think, act and communicate in the same way... and it is the complete opposite from everyone else. </a:t>
            </a:r>
          </a:p>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Katie</a:t>
            </a:r>
          </a:p>
          <a:p>
            <a:pPr lvl="0">
              <a:spcBef>
                <a:spcPts val="0"/>
              </a:spcBef>
              <a:buNone/>
            </a:pPr>
            <a:endParaRPr/>
          </a:p>
          <a:p>
            <a:pPr lvl="0">
              <a:spcBef>
                <a:spcPts val="0"/>
              </a:spcBef>
              <a:buNone/>
            </a:pPr>
            <a:r>
              <a:rPr lang="en"/>
              <a:t>Simon Sinek wants people to move from “What centered” thinking to more of “Why centered” thinking.  We will go further into this concept as we move through the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Heather This pattern is all outlined in Simon Sinek’s book, Start with WHY.  We are going to watch a 5 minute clip that discusses his idea of starting with WHy and how this can change the way we think and communicate our thinking to become better leaders in our lives.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Heather So from the video we start to get a better idea of what Simon calls “WHY” thinking.</a:t>
            </a:r>
          </a:p>
          <a:p>
            <a:pPr lvl="0">
              <a:spcBef>
                <a:spcPts val="0"/>
              </a:spcBef>
              <a:buNone/>
            </a:pPr>
            <a:endParaRPr sz="1200">
              <a:latin typeface="Calibri"/>
              <a:ea typeface="Calibri"/>
              <a:cs typeface="Calibri"/>
              <a:sym typeface="Calibri"/>
            </a:endParaRPr>
          </a:p>
          <a:p>
            <a:pPr lvl="0">
              <a:spcBef>
                <a:spcPts val="0"/>
              </a:spcBef>
              <a:buNone/>
            </a:pPr>
            <a:r>
              <a:rPr lang="en" sz="1200">
                <a:latin typeface="Calibri"/>
                <a:ea typeface="Calibri"/>
                <a:cs typeface="Calibri"/>
                <a:sym typeface="Calibri"/>
              </a:rPr>
              <a:t>Every single organization on the planet, whether that be in education or in business function on three levels: </a:t>
            </a:r>
          </a:p>
          <a:p>
            <a:pPr lvl="0">
              <a:lnSpc>
                <a:spcPct val="115000"/>
              </a:lnSpc>
              <a:spcBef>
                <a:spcPts val="0"/>
              </a:spcBef>
              <a:buNone/>
            </a:pPr>
            <a:r>
              <a:rPr lang="en" sz="1200">
                <a:latin typeface="Calibri"/>
                <a:ea typeface="Calibri"/>
                <a:cs typeface="Calibri"/>
                <a:sym typeface="Calibri"/>
              </a:rPr>
              <a:t>1. What we do</a:t>
            </a:r>
          </a:p>
          <a:p>
            <a:pPr lvl="0">
              <a:lnSpc>
                <a:spcPct val="115000"/>
              </a:lnSpc>
              <a:spcBef>
                <a:spcPts val="0"/>
              </a:spcBef>
              <a:buNone/>
            </a:pPr>
            <a:r>
              <a:rPr lang="en" sz="1200">
                <a:latin typeface="Calibri"/>
                <a:ea typeface="Calibri"/>
                <a:cs typeface="Calibri"/>
                <a:sym typeface="Calibri"/>
              </a:rPr>
              <a:t>2. How we do it, and </a:t>
            </a:r>
          </a:p>
          <a:p>
            <a:pPr lvl="0">
              <a:lnSpc>
                <a:spcPct val="115000"/>
              </a:lnSpc>
              <a:spcBef>
                <a:spcPts val="0"/>
              </a:spcBef>
              <a:buNone/>
            </a:pPr>
            <a:r>
              <a:rPr lang="en" sz="1200">
                <a:latin typeface="Calibri"/>
                <a:ea typeface="Calibri"/>
                <a:cs typeface="Calibri"/>
                <a:sym typeface="Calibri"/>
              </a:rPr>
              <a:t>3. Why we do it. </a:t>
            </a:r>
          </a:p>
          <a:p>
            <a:pPr lvl="0" rtl="0">
              <a:lnSpc>
                <a:spcPct val="115000"/>
              </a:lnSpc>
              <a:spcBef>
                <a:spcPts val="0"/>
              </a:spcBef>
              <a:buNone/>
            </a:pPr>
            <a:endParaRPr sz="1200">
              <a:latin typeface="Calibri"/>
              <a:ea typeface="Calibri"/>
              <a:cs typeface="Calibri"/>
              <a:sym typeface="Calibri"/>
            </a:endParaRPr>
          </a:p>
          <a:p>
            <a:pPr lvl="0">
              <a:lnSpc>
                <a:spcPct val="115000"/>
              </a:lnSpc>
              <a:spcBef>
                <a:spcPts val="0"/>
              </a:spcBef>
              <a:buNone/>
            </a:pPr>
            <a:r>
              <a:rPr lang="en" sz="1200">
                <a:latin typeface="Calibri"/>
                <a:ea typeface="Calibri"/>
                <a:cs typeface="Calibri"/>
                <a:sym typeface="Calibri"/>
              </a:rPr>
              <a:t>Simon believes that when those three pieces are aligned, it gives us a filter through which to make decisions. It provides a </a:t>
            </a:r>
          </a:p>
          <a:p>
            <a:pPr lvl="0">
              <a:lnSpc>
                <a:spcPct val="115000"/>
              </a:lnSpc>
              <a:spcBef>
                <a:spcPts val="0"/>
              </a:spcBef>
              <a:buNone/>
            </a:pPr>
            <a:r>
              <a:rPr lang="en" sz="1200">
                <a:latin typeface="Calibri"/>
                <a:ea typeface="Calibri"/>
                <a:cs typeface="Calibri"/>
                <a:sym typeface="Calibri"/>
              </a:rPr>
              <a:t>foundation for innovation and for building trust. When all three pieces are in balance, others will say, with </a:t>
            </a:r>
          </a:p>
          <a:p>
            <a:pPr lvl="0">
              <a:lnSpc>
                <a:spcPct val="115000"/>
              </a:lnSpc>
              <a:spcBef>
                <a:spcPts val="0"/>
              </a:spcBef>
              <a:buNone/>
            </a:pPr>
            <a:r>
              <a:rPr lang="en" sz="1200">
                <a:latin typeface="Calibri"/>
                <a:ea typeface="Calibri"/>
                <a:cs typeface="Calibri"/>
                <a:sym typeface="Calibri"/>
              </a:rPr>
              <a:t>absolute clarity and certainty, “We know who you are,” “We know what you stand for.” </a:t>
            </a:r>
          </a:p>
          <a:p>
            <a:pPr lvl="0" rtl="0">
              <a:lnSpc>
                <a:spcPct val="115000"/>
              </a:lnSpc>
              <a:spcBef>
                <a:spcPts val="0"/>
              </a:spcBef>
              <a:buNone/>
            </a:pPr>
            <a:endParaRPr sz="1200">
              <a:latin typeface="Calibri"/>
              <a:ea typeface="Calibri"/>
              <a:cs typeface="Calibri"/>
              <a:sym typeface="Calibri"/>
            </a:endParaRPr>
          </a:p>
          <a:p>
            <a:pPr lvl="0" rtl="0">
              <a:lnSpc>
                <a:spcPct val="115000"/>
              </a:lnSpc>
              <a:spcBef>
                <a:spcPts val="0"/>
              </a:spcBef>
              <a:buNone/>
            </a:pPr>
            <a:r>
              <a:rPr lang="en" sz="1200">
                <a:latin typeface="Calibri"/>
                <a:ea typeface="Calibri"/>
                <a:cs typeface="Calibri"/>
                <a:sym typeface="Calibri"/>
              </a:rPr>
              <a:t>This simple idea is called The Golden Circle. </a:t>
            </a:r>
          </a:p>
          <a:p>
            <a:pPr lvl="0" rtl="0">
              <a:lnSpc>
                <a:spcPct val="115000"/>
              </a:lnSpc>
              <a:spcBef>
                <a:spcPts val="0"/>
              </a:spcBef>
              <a:buNone/>
            </a:pPr>
            <a:endParaRPr sz="1200">
              <a:latin typeface="Calibri"/>
              <a:ea typeface="Calibri"/>
              <a:cs typeface="Calibri"/>
              <a:sym typeface="Calibri"/>
            </a:endParaRPr>
          </a:p>
          <a:p>
            <a:pPr lvl="0">
              <a:lnSpc>
                <a:spcPct val="115000"/>
              </a:lnSpc>
              <a:spcBef>
                <a:spcPts val="0"/>
              </a:spcBef>
              <a:buNone/>
            </a:pPr>
            <a:r>
              <a:rPr lang="en" sz="1200">
                <a:latin typeface="Calibri"/>
                <a:ea typeface="Calibri"/>
                <a:cs typeface="Calibri"/>
                <a:sym typeface="Calibri"/>
              </a:rPr>
              <a:t>Read through the slide from the WHAT, HOW and WHY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Heather</a:t>
            </a:r>
          </a:p>
          <a:p>
            <a:pPr lvl="0">
              <a:spcBef>
                <a:spcPts val="0"/>
              </a:spcBef>
              <a:buNone/>
            </a:pPr>
            <a:endParaRPr/>
          </a:p>
          <a:p>
            <a:pPr lvl="0">
              <a:spcBef>
                <a:spcPts val="0"/>
              </a:spcBef>
              <a:buNone/>
            </a:pPr>
            <a:r>
              <a:rPr lang="en"/>
              <a:t>The overall idea is that if you are able to articulate and start with your WHY you do what you do, you will start to live a life with purpose and meaning that you are connected with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Heather</a:t>
            </a:r>
          </a:p>
          <a:p>
            <a:pPr lvl="0">
              <a:spcBef>
                <a:spcPts val="0"/>
              </a:spcBef>
              <a:buNone/>
            </a:pPr>
            <a:endParaRPr/>
          </a:p>
          <a:p>
            <a:pPr lvl="0">
              <a:spcBef>
                <a:spcPts val="0"/>
              </a:spcBef>
              <a:buNone/>
            </a:pPr>
            <a:r>
              <a:rPr lang="en"/>
              <a:t>Simons book is really focussed on business ventures and many of the examples in the book related to business.  But as he talks about product and results, this is easily relatable to education.  We are all offering a service of sorts and we all have a vision or mission that recognize our values and ideals of what we want to see.  Here is an example that Simon uses in his book about APPLE.  This is the typical way that people market themselves….from the what to how and then why.  But APPLE is different.  They have a WHY centered thinking.</a:t>
            </a:r>
          </a:p>
          <a:p>
            <a:pPr lvl="0">
              <a:spcBef>
                <a:spcPts val="0"/>
              </a:spcBef>
              <a:buNone/>
            </a:pPr>
            <a:endParaRPr/>
          </a:p>
          <a:p>
            <a:pPr lvl="0">
              <a:spcBef>
                <a:spcPts val="0"/>
              </a:spcBef>
              <a:buNone/>
            </a:pPr>
            <a:r>
              <a:rPr lang="en"/>
              <a:t>Read through slide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youtube.com/v/l5Tw0PGcyN0" TargetMode="External"/><Relationship Id="rId5" Type="http://schemas.openxmlformats.org/officeDocument/2006/relationships/image" Target="../media/image9.jp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265500" y="534153"/>
            <a:ext cx="4045200" cy="1418821"/>
          </a:xfrm>
          <a:prstGeom prst="rect">
            <a:avLst/>
          </a:prstGeom>
        </p:spPr>
        <p:txBody>
          <a:bodyPr lIns="91425" tIns="91425" rIns="91425" bIns="91425" anchor="b" anchorCtr="0">
            <a:noAutofit/>
          </a:bodyPr>
          <a:lstStyle/>
          <a:p>
            <a:pPr lvl="0" algn="l">
              <a:spcBef>
                <a:spcPts val="0"/>
              </a:spcBef>
              <a:buNone/>
            </a:pPr>
            <a:r>
              <a:rPr lang="en" dirty="0" smtClean="0"/>
              <a:t>Simon</a:t>
            </a:r>
            <a:r>
              <a:rPr lang="en-CA" dirty="0"/>
              <a:t> </a:t>
            </a:r>
            <a:r>
              <a:rPr lang="en" dirty="0" smtClean="0"/>
              <a:t>Sinek</a:t>
            </a:r>
            <a:endParaRPr lang="en" dirty="0"/>
          </a:p>
        </p:txBody>
      </p:sp>
      <p:sp>
        <p:nvSpPr>
          <p:cNvPr id="57" name="Shape 57"/>
          <p:cNvSpPr txBox="1">
            <a:spLocks noGrp="1"/>
          </p:cNvSpPr>
          <p:nvPr>
            <p:ph type="subTitle" idx="1"/>
          </p:nvPr>
        </p:nvSpPr>
        <p:spPr>
          <a:xfrm>
            <a:off x="265500" y="1898997"/>
            <a:ext cx="4045200" cy="1345500"/>
          </a:xfrm>
          <a:prstGeom prst="rect">
            <a:avLst/>
          </a:prstGeom>
        </p:spPr>
        <p:txBody>
          <a:bodyPr lIns="91425" tIns="91425" rIns="91425" bIns="91425" anchor="t" anchorCtr="0">
            <a:noAutofit/>
          </a:bodyPr>
          <a:lstStyle/>
          <a:p>
            <a:pPr lvl="0">
              <a:spcBef>
                <a:spcPts val="0"/>
              </a:spcBef>
              <a:buNone/>
            </a:pPr>
            <a:r>
              <a:rPr lang="en" sz="4800" b="1" dirty="0"/>
              <a:t>START WITH WHY</a:t>
            </a:r>
          </a:p>
          <a:p>
            <a:pPr lvl="0">
              <a:spcBef>
                <a:spcPts val="0"/>
              </a:spcBef>
              <a:buNone/>
            </a:pPr>
            <a:r>
              <a:rPr lang="en" sz="2400" b="1" dirty="0"/>
              <a:t>How leaders inspire Action</a:t>
            </a:r>
          </a:p>
          <a:p>
            <a:pPr lvl="0">
              <a:spcBef>
                <a:spcPts val="0"/>
              </a:spcBef>
              <a:buNone/>
            </a:pPr>
            <a:endParaRPr sz="1000" b="1" dirty="0"/>
          </a:p>
          <a:p>
            <a:pPr lvl="0">
              <a:spcBef>
                <a:spcPts val="0"/>
              </a:spcBef>
              <a:buNone/>
            </a:pPr>
            <a:endParaRPr sz="1000" b="1" dirty="0"/>
          </a:p>
          <a:p>
            <a:pPr lvl="0">
              <a:spcBef>
                <a:spcPts val="0"/>
              </a:spcBef>
              <a:buNone/>
            </a:pPr>
            <a:r>
              <a:rPr lang="en" sz="1200" b="1" dirty="0"/>
              <a:t>By:  </a:t>
            </a:r>
            <a:r>
              <a:rPr lang="en" sz="1200" b="1" dirty="0" smtClean="0"/>
              <a:t>Heather</a:t>
            </a:r>
            <a:r>
              <a:rPr lang="en-CA" sz="1200" b="1" dirty="0" smtClean="0"/>
              <a:t> Papp</a:t>
            </a:r>
            <a:endParaRPr lang="en" sz="1200" b="1" dirty="0"/>
          </a:p>
        </p:txBody>
      </p:sp>
      <p:sp>
        <p:nvSpPr>
          <p:cNvPr id="58" name="Shape 58"/>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a:spcBef>
                <a:spcPts val="0"/>
              </a:spcBef>
              <a:buNone/>
            </a:pPr>
            <a:endParaRPr/>
          </a:p>
        </p:txBody>
      </p:sp>
      <p:pic>
        <p:nvPicPr>
          <p:cNvPr id="59" name="Shape 59" descr="Original (2640 × 1980)"/>
          <p:cNvPicPr preferRelativeResize="0"/>
          <p:nvPr/>
        </p:nvPicPr>
        <p:blipFill>
          <a:blip r:embed="rId3">
            <a:alphaModFix/>
          </a:blip>
          <a:stretch>
            <a:fillRect/>
          </a:stretch>
        </p:blipFill>
        <p:spPr>
          <a:xfrm>
            <a:off x="4636900" y="153375"/>
            <a:ext cx="4363048" cy="48846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292849"/>
            <a:ext cx="8520600" cy="1282453"/>
          </a:xfrm>
          <a:prstGeom prst="rect">
            <a:avLst/>
          </a:prstGeom>
        </p:spPr>
        <p:txBody>
          <a:bodyPr lIns="91425" tIns="91425" rIns="91425" bIns="91425" anchor="t" anchorCtr="0">
            <a:noAutofit/>
          </a:bodyPr>
          <a:lstStyle/>
          <a:p>
            <a:pPr lvl="0">
              <a:spcBef>
                <a:spcPts val="0"/>
              </a:spcBef>
              <a:buNone/>
            </a:pPr>
            <a:r>
              <a:rPr lang="en"/>
              <a:t>This is how Apple REALLY communicates...</a:t>
            </a:r>
          </a:p>
        </p:txBody>
      </p:sp>
      <p:sp>
        <p:nvSpPr>
          <p:cNvPr id="123" name="Shape 123"/>
          <p:cNvSpPr txBox="1">
            <a:spLocks noGrp="1"/>
          </p:cNvSpPr>
          <p:nvPr>
            <p:ph type="body" idx="1"/>
          </p:nvPr>
        </p:nvSpPr>
        <p:spPr>
          <a:xfrm>
            <a:off x="4621500" y="1575302"/>
            <a:ext cx="4210800" cy="2562448"/>
          </a:xfrm>
          <a:prstGeom prst="rect">
            <a:avLst/>
          </a:prstGeom>
        </p:spPr>
        <p:txBody>
          <a:bodyPr lIns="91425" tIns="91425" rIns="91425" bIns="91425" anchor="t" anchorCtr="0">
            <a:noAutofit/>
          </a:bodyPr>
          <a:lstStyle/>
          <a:p>
            <a:pPr lvl="0">
              <a:spcBef>
                <a:spcPts val="0"/>
              </a:spcBef>
              <a:buNone/>
            </a:pPr>
            <a:r>
              <a:rPr lang="en" dirty="0"/>
              <a:t>“Everything we do, we believe is challenging the status quo, we believe in thinking differently.(WHY)</a:t>
            </a:r>
          </a:p>
          <a:p>
            <a:pPr lvl="0">
              <a:spcBef>
                <a:spcPts val="0"/>
              </a:spcBef>
              <a:buNone/>
            </a:pPr>
            <a:r>
              <a:rPr lang="en" dirty="0"/>
              <a:t>The way we challenge the status quo is by making our products beautifully designed, simple to use, and user-friendly. (HOW)</a:t>
            </a:r>
          </a:p>
          <a:p>
            <a:pPr lvl="0">
              <a:spcBef>
                <a:spcPts val="0"/>
              </a:spcBef>
              <a:buNone/>
            </a:pPr>
            <a:endParaRPr dirty="0"/>
          </a:p>
        </p:txBody>
      </p:sp>
      <p:pic>
        <p:nvPicPr>
          <p:cNvPr id="124" name="Shape 124" descr="DescriptionApple logo Think"/>
          <p:cNvPicPr preferRelativeResize="0"/>
          <p:nvPr/>
        </p:nvPicPr>
        <p:blipFill>
          <a:blip r:embed="rId3">
            <a:alphaModFix/>
          </a:blip>
          <a:stretch>
            <a:fillRect/>
          </a:stretch>
        </p:blipFill>
        <p:spPr>
          <a:xfrm>
            <a:off x="311700" y="1729212"/>
            <a:ext cx="4055175" cy="2447438"/>
          </a:xfrm>
          <a:prstGeom prst="rect">
            <a:avLst/>
          </a:prstGeom>
          <a:noFill/>
          <a:ln>
            <a:noFill/>
          </a:ln>
        </p:spPr>
      </p:pic>
      <p:sp>
        <p:nvSpPr>
          <p:cNvPr id="125" name="Shape 125"/>
          <p:cNvSpPr txBox="1"/>
          <p:nvPr/>
        </p:nvSpPr>
        <p:spPr>
          <a:xfrm>
            <a:off x="738400" y="4481450"/>
            <a:ext cx="8520600" cy="80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26" name="Shape 126"/>
          <p:cNvSpPr txBox="1"/>
          <p:nvPr/>
        </p:nvSpPr>
        <p:spPr>
          <a:xfrm>
            <a:off x="-115000" y="3449825"/>
            <a:ext cx="8520600" cy="8010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127" name="Shape 127"/>
          <p:cNvSpPr txBox="1"/>
          <p:nvPr/>
        </p:nvSpPr>
        <p:spPr>
          <a:xfrm>
            <a:off x="381550" y="4137775"/>
            <a:ext cx="8520600" cy="801000"/>
          </a:xfrm>
          <a:prstGeom prst="rect">
            <a:avLst/>
          </a:prstGeom>
          <a:noFill/>
          <a:ln>
            <a:noFill/>
          </a:ln>
        </p:spPr>
        <p:txBody>
          <a:bodyPr lIns="91425" tIns="91425" rIns="91425" bIns="91425" anchor="t" anchorCtr="0">
            <a:noAutofit/>
          </a:bodyPr>
          <a:lstStyle/>
          <a:p>
            <a:pPr lvl="0" algn="ctr" rtl="0">
              <a:spcBef>
                <a:spcPts val="0"/>
              </a:spcBef>
              <a:buNone/>
            </a:pPr>
            <a:r>
              <a:rPr lang="en" sz="1800">
                <a:solidFill>
                  <a:srgbClr val="666666"/>
                </a:solidFill>
                <a:latin typeface="Source Code Pro"/>
                <a:ea typeface="Source Code Pro"/>
                <a:cs typeface="Source Code Pro"/>
                <a:sym typeface="Source Code Pro"/>
              </a:rPr>
              <a:t>We just happen to make great computers.  (WHAT) </a:t>
            </a:r>
          </a:p>
          <a:p>
            <a:pPr lvl="0" algn="ctr" rtl="0">
              <a:spcBef>
                <a:spcPts val="0"/>
              </a:spcBef>
              <a:buNone/>
            </a:pPr>
            <a:r>
              <a:rPr lang="en" sz="1800">
                <a:solidFill>
                  <a:srgbClr val="666666"/>
                </a:solidFill>
                <a:latin typeface="Source Code Pro"/>
                <a:ea typeface="Source Code Pro"/>
                <a:cs typeface="Source Code Pro"/>
                <a:sym typeface="Source Code Pro"/>
              </a:rPr>
              <a:t>Want to buy one?</a:t>
            </a:r>
          </a:p>
        </p:txBody>
      </p:sp>
      <p:sp>
        <p:nvSpPr>
          <p:cNvPr id="128" name="Shape 128"/>
          <p:cNvSpPr txBox="1"/>
          <p:nvPr/>
        </p:nvSpPr>
        <p:spPr>
          <a:xfrm>
            <a:off x="1043200" y="4786250"/>
            <a:ext cx="8520600" cy="801000"/>
          </a:xfrm>
          <a:prstGeom prst="rect">
            <a:avLst/>
          </a:prstGeom>
          <a:noFill/>
          <a:ln>
            <a:noFill/>
          </a:ln>
        </p:spPr>
        <p:txBody>
          <a:bodyPr lIns="91425" tIns="91425" rIns="91425" bIns="91425" anchor="t" anchorCtr="0">
            <a:noAutofit/>
          </a:bodyPr>
          <a:lstStyle/>
          <a:p>
            <a:pPr lvl="0" rt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978525" y="292850"/>
            <a:ext cx="6853800" cy="801000"/>
          </a:xfrm>
          <a:prstGeom prst="rect">
            <a:avLst/>
          </a:prstGeom>
        </p:spPr>
        <p:txBody>
          <a:bodyPr lIns="91425" tIns="91425" rIns="91425" bIns="91425" anchor="t" anchorCtr="0">
            <a:noAutofit/>
          </a:bodyPr>
          <a:lstStyle/>
          <a:p>
            <a:pPr lvl="0">
              <a:spcBef>
                <a:spcPts val="0"/>
              </a:spcBef>
              <a:buNone/>
            </a:pPr>
            <a:r>
              <a:rPr lang="en"/>
              <a:t>Golden Circle and the Human Brain</a:t>
            </a:r>
          </a:p>
        </p:txBody>
      </p:sp>
      <p:sp>
        <p:nvSpPr>
          <p:cNvPr id="134" name="Shape 134"/>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135" name="Shape 135"/>
          <p:cNvPicPr preferRelativeResize="0"/>
          <p:nvPr/>
        </p:nvPicPr>
        <p:blipFill>
          <a:blip r:embed="rId3">
            <a:alphaModFix/>
          </a:blip>
          <a:stretch>
            <a:fillRect/>
          </a:stretch>
        </p:blipFill>
        <p:spPr>
          <a:xfrm>
            <a:off x="1189799" y="1602462"/>
            <a:ext cx="6764399" cy="34108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endParaRPr/>
          </a:p>
        </p:txBody>
      </p:sp>
      <p:sp>
        <p:nvSpPr>
          <p:cNvPr id="141" name="Shape 14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142" name="Shape 142"/>
          <p:cNvPicPr preferRelativeResize="0"/>
          <p:nvPr/>
        </p:nvPicPr>
        <p:blipFill>
          <a:blip r:embed="rId3">
            <a:alphaModFix/>
          </a:blip>
          <a:stretch>
            <a:fillRect/>
          </a:stretch>
        </p:blipFill>
        <p:spPr>
          <a:xfrm>
            <a:off x="1318999" y="479834"/>
            <a:ext cx="6402725" cy="45820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Golden Circle and the Cone</a:t>
            </a:r>
          </a:p>
        </p:txBody>
      </p:sp>
      <p:sp>
        <p:nvSpPr>
          <p:cNvPr id="148" name="Shape 148"/>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149" name="Shape 149"/>
          <p:cNvPicPr preferRelativeResize="0"/>
          <p:nvPr/>
        </p:nvPicPr>
        <p:blipFill>
          <a:blip r:embed="rId3">
            <a:alphaModFix/>
          </a:blip>
          <a:stretch>
            <a:fillRect/>
          </a:stretch>
        </p:blipFill>
        <p:spPr>
          <a:xfrm>
            <a:off x="1684424" y="1167500"/>
            <a:ext cx="5608875" cy="37877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292850"/>
            <a:ext cx="8520600" cy="1364700"/>
          </a:xfrm>
          <a:prstGeom prst="rect">
            <a:avLst/>
          </a:prstGeom>
        </p:spPr>
        <p:txBody>
          <a:bodyPr lIns="91425" tIns="91425" rIns="91425" bIns="91425" anchor="t" anchorCtr="0">
            <a:noAutofit/>
          </a:bodyPr>
          <a:lstStyle/>
          <a:p>
            <a:pPr lvl="0">
              <a:spcBef>
                <a:spcPts val="0"/>
              </a:spcBef>
              <a:buNone/>
            </a:pPr>
            <a:r>
              <a:rPr lang="en"/>
              <a:t>Golden Circle as a Megaphone!</a:t>
            </a:r>
          </a:p>
        </p:txBody>
      </p:sp>
      <p:sp>
        <p:nvSpPr>
          <p:cNvPr id="155" name="Shape 155"/>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156" name="Shape 156"/>
          <p:cNvPicPr preferRelativeResize="0"/>
          <p:nvPr/>
        </p:nvPicPr>
        <p:blipFill>
          <a:blip r:embed="rId3">
            <a:alphaModFix/>
          </a:blip>
          <a:stretch>
            <a:fillRect/>
          </a:stretch>
        </p:blipFill>
        <p:spPr>
          <a:xfrm>
            <a:off x="5267174" y="1228675"/>
            <a:ext cx="3507775" cy="3683998"/>
          </a:xfrm>
          <a:prstGeom prst="rect">
            <a:avLst/>
          </a:prstGeom>
          <a:noFill/>
          <a:ln>
            <a:noFill/>
          </a:ln>
        </p:spPr>
      </p:pic>
      <p:pic>
        <p:nvPicPr>
          <p:cNvPr id="157" name="Shape 157"/>
          <p:cNvPicPr preferRelativeResize="0"/>
          <p:nvPr/>
        </p:nvPicPr>
        <p:blipFill>
          <a:blip r:embed="rId4">
            <a:alphaModFix/>
          </a:blip>
          <a:stretch>
            <a:fillRect/>
          </a:stretch>
        </p:blipFill>
        <p:spPr>
          <a:xfrm rot="5400000">
            <a:off x="1123549" y="446525"/>
            <a:ext cx="3583050" cy="50962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“The 5 WHY’s” Activity...</a:t>
            </a:r>
          </a:p>
        </p:txBody>
      </p:sp>
      <p:sp>
        <p:nvSpPr>
          <p:cNvPr id="163" name="Shape 163"/>
          <p:cNvSpPr txBox="1">
            <a:spLocks noGrp="1"/>
          </p:cNvSpPr>
          <p:nvPr>
            <p:ph type="body" idx="1"/>
          </p:nvPr>
        </p:nvSpPr>
        <p:spPr>
          <a:xfrm>
            <a:off x="311700" y="1285875"/>
            <a:ext cx="4462500" cy="3282900"/>
          </a:xfrm>
          <a:prstGeom prst="rect">
            <a:avLst/>
          </a:prstGeom>
        </p:spPr>
        <p:txBody>
          <a:bodyPr lIns="91425" tIns="91425" rIns="91425" bIns="91425" anchor="t" anchorCtr="0">
            <a:noAutofit/>
          </a:bodyPr>
          <a:lstStyle/>
          <a:p>
            <a:pPr lvl="0" algn="ctr" rtl="0">
              <a:spcBef>
                <a:spcPts val="0"/>
              </a:spcBef>
              <a:buNone/>
            </a:pPr>
            <a:r>
              <a:rPr lang="en" sz="4800" b="1"/>
              <a:t>Why do you have a career in education?</a:t>
            </a:r>
          </a:p>
        </p:txBody>
      </p:sp>
      <p:pic>
        <p:nvPicPr>
          <p:cNvPr id="164" name="Shape 164" descr="List, Checkbox, Checked, Tick,"/>
          <p:cNvPicPr preferRelativeResize="0"/>
          <p:nvPr/>
        </p:nvPicPr>
        <p:blipFill>
          <a:blip r:embed="rId3">
            <a:alphaModFix/>
          </a:blip>
          <a:stretch>
            <a:fillRect/>
          </a:stretch>
        </p:blipFill>
        <p:spPr>
          <a:xfrm rot="901666">
            <a:off x="5244775" y="1359283"/>
            <a:ext cx="2885276" cy="32555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YOU-TUBE VIDEO - 5 WHYS</a:t>
            </a:r>
          </a:p>
        </p:txBody>
      </p:sp>
      <p:sp>
        <p:nvSpPr>
          <p:cNvPr id="170" name="Shape 170"/>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171" name="Shape 171" descr="This image rendered as PNG in"/>
          <p:cNvPicPr preferRelativeResize="0"/>
          <p:nvPr/>
        </p:nvPicPr>
        <p:blipFill>
          <a:blip r:embed="rId3">
            <a:alphaModFix/>
          </a:blip>
          <a:stretch>
            <a:fillRect/>
          </a:stretch>
        </p:blipFill>
        <p:spPr>
          <a:xfrm>
            <a:off x="2679150" y="1228675"/>
            <a:ext cx="3440500" cy="3440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“The 5 WHY’s” Activity...</a:t>
            </a:r>
          </a:p>
        </p:txBody>
      </p:sp>
      <p:sp>
        <p:nvSpPr>
          <p:cNvPr id="177" name="Shape 177"/>
          <p:cNvSpPr txBox="1">
            <a:spLocks noGrp="1"/>
          </p:cNvSpPr>
          <p:nvPr>
            <p:ph type="body" idx="1"/>
          </p:nvPr>
        </p:nvSpPr>
        <p:spPr>
          <a:xfrm>
            <a:off x="2877300" y="1228675"/>
            <a:ext cx="5955000" cy="3340200"/>
          </a:xfrm>
          <a:prstGeom prst="rect">
            <a:avLst/>
          </a:prstGeom>
        </p:spPr>
        <p:txBody>
          <a:bodyPr lIns="91425" tIns="91425" rIns="91425" bIns="91425" anchor="t" anchorCtr="0">
            <a:noAutofit/>
          </a:bodyPr>
          <a:lstStyle/>
          <a:p>
            <a:pPr lvl="0" rtl="0">
              <a:spcBef>
                <a:spcPts val="0"/>
              </a:spcBef>
              <a:buNone/>
            </a:pPr>
            <a:endParaRPr sz="2400" b="1"/>
          </a:p>
          <a:p>
            <a:pPr lvl="0" algn="ctr" rtl="0">
              <a:spcBef>
                <a:spcPts val="0"/>
              </a:spcBef>
              <a:buNone/>
            </a:pPr>
            <a:endParaRPr sz="2400" b="1"/>
          </a:p>
        </p:txBody>
      </p:sp>
      <p:pic>
        <p:nvPicPr>
          <p:cNvPr id="178" name="Shape 178" descr="Frustrated | by Kay"/>
          <p:cNvPicPr preferRelativeResize="0"/>
          <p:nvPr/>
        </p:nvPicPr>
        <p:blipFill>
          <a:blip r:embed="rId3">
            <a:alphaModFix/>
          </a:blip>
          <a:stretch>
            <a:fillRect/>
          </a:stretch>
        </p:blipFill>
        <p:spPr>
          <a:xfrm>
            <a:off x="1832900" y="1093850"/>
            <a:ext cx="5576799" cy="3532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endParaRPr/>
          </a:p>
        </p:txBody>
      </p:sp>
      <p:sp>
        <p:nvSpPr>
          <p:cNvPr id="184" name="Shape 184"/>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185" name="Shape 185" descr="Dr Robert Cassar - BEWARE &amp;#39;&amp;#39;"/>
          <p:cNvPicPr preferRelativeResize="0"/>
          <p:nvPr/>
        </p:nvPicPr>
        <p:blipFill>
          <a:blip r:embed="rId3">
            <a:alphaModFix/>
          </a:blip>
          <a:stretch>
            <a:fillRect/>
          </a:stretch>
        </p:blipFill>
        <p:spPr>
          <a:xfrm>
            <a:off x="1504411" y="292850"/>
            <a:ext cx="6135176" cy="4398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Discussion on 5“why’s” Activity...</a:t>
            </a:r>
          </a:p>
        </p:txBody>
      </p:sp>
      <p:sp>
        <p:nvSpPr>
          <p:cNvPr id="191" name="Shape 191"/>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lgn="ctr">
              <a:spcBef>
                <a:spcPts val="0"/>
              </a:spcBef>
              <a:buNone/>
            </a:pPr>
            <a:r>
              <a:rPr lang="en" sz="4800"/>
              <a:t>How did you feel?</a:t>
            </a:r>
          </a:p>
          <a:p>
            <a:pPr lvl="0" algn="ctr">
              <a:spcBef>
                <a:spcPts val="0"/>
              </a:spcBef>
              <a:buNone/>
            </a:pPr>
            <a:r>
              <a:rPr lang="en" sz="4800"/>
              <a:t>Was it easy for you?</a:t>
            </a: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2170975" y="802500"/>
            <a:ext cx="5002800" cy="3538500"/>
          </a:xfrm>
          <a:prstGeom prst="rect">
            <a:avLst/>
          </a:prstGeom>
        </p:spPr>
        <p:txBody>
          <a:bodyPr lIns="91425" tIns="91425" rIns="91425" bIns="91425" anchor="ctr" anchorCtr="0">
            <a:noAutofit/>
          </a:bodyPr>
          <a:lstStyle/>
          <a:p>
            <a:pPr lvl="0">
              <a:spcBef>
                <a:spcPts val="0"/>
              </a:spcBef>
              <a:buNone/>
            </a:pPr>
            <a:r>
              <a:rPr lang="en"/>
              <a:t>Learning Agenda</a:t>
            </a:r>
          </a:p>
          <a:p>
            <a:pPr marL="457200" lvl="0" indent="-457200" algn="l" rtl="0">
              <a:spcBef>
                <a:spcPts val="0"/>
              </a:spcBef>
              <a:buSzPct val="100000"/>
              <a:buChar char="-"/>
            </a:pPr>
            <a:r>
              <a:rPr lang="en" sz="3600" b="0"/>
              <a:t>Inside Out Thinking</a:t>
            </a:r>
          </a:p>
          <a:p>
            <a:pPr marL="457200" lvl="0" indent="-457200" algn="l" rtl="0">
              <a:spcBef>
                <a:spcPts val="0"/>
              </a:spcBef>
              <a:buSzPct val="100000"/>
              <a:buChar char="-"/>
            </a:pPr>
            <a:r>
              <a:rPr lang="en" sz="3600" b="0"/>
              <a:t>Ted Talks Video</a:t>
            </a:r>
          </a:p>
          <a:p>
            <a:pPr marL="457200" lvl="0" indent="-457200" algn="l" rtl="0">
              <a:spcBef>
                <a:spcPts val="0"/>
              </a:spcBef>
              <a:buSzPct val="100000"/>
              <a:buChar char="-"/>
            </a:pPr>
            <a:r>
              <a:rPr lang="en" sz="3600" b="0"/>
              <a:t>Golden Circle</a:t>
            </a:r>
          </a:p>
          <a:p>
            <a:pPr marL="457200" lvl="0" indent="-457200" algn="l" rtl="0">
              <a:spcBef>
                <a:spcPts val="0"/>
              </a:spcBef>
              <a:buSzPct val="100000"/>
              <a:buChar char="-"/>
            </a:pPr>
            <a:r>
              <a:rPr lang="en" sz="3600" b="0"/>
              <a:t>Explore the WHY</a:t>
            </a:r>
          </a:p>
          <a:p>
            <a:pPr marL="457200" lvl="0" indent="-457200" algn="l">
              <a:spcBef>
                <a:spcPts val="0"/>
              </a:spcBef>
              <a:buSzPct val="100000"/>
              <a:buChar char="-"/>
            </a:pPr>
            <a:r>
              <a:rPr lang="en" sz="3600" b="0"/>
              <a:t>Reflective Activity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What’s your WHY?</a:t>
            </a:r>
          </a:p>
        </p:txBody>
      </p:sp>
      <p:sp>
        <p:nvSpPr>
          <p:cNvPr id="197" name="Shape 197"/>
          <p:cNvSpPr txBox="1">
            <a:spLocks noGrp="1"/>
          </p:cNvSpPr>
          <p:nvPr>
            <p:ph type="body" idx="1"/>
          </p:nvPr>
        </p:nvSpPr>
        <p:spPr>
          <a:xfrm>
            <a:off x="311700" y="1093850"/>
            <a:ext cx="3724200" cy="3820500"/>
          </a:xfrm>
          <a:prstGeom prst="rect">
            <a:avLst/>
          </a:prstGeom>
        </p:spPr>
        <p:txBody>
          <a:bodyPr lIns="91425" tIns="91425" rIns="91425" bIns="91425" anchor="t" anchorCtr="0">
            <a:noAutofit/>
          </a:bodyPr>
          <a:lstStyle/>
          <a:p>
            <a:pPr lvl="0">
              <a:spcBef>
                <a:spcPts val="0"/>
              </a:spcBef>
              <a:buNone/>
            </a:pPr>
            <a:r>
              <a:rPr lang="en" dirty="0"/>
              <a:t>When we start with Why</a:t>
            </a:r>
            <a:r>
              <a:rPr lang="en" dirty="0" smtClean="0"/>
              <a:t>,</a:t>
            </a:r>
            <a:r>
              <a:rPr lang="en-CA" dirty="0" smtClean="0"/>
              <a:t> </a:t>
            </a:r>
            <a:r>
              <a:rPr lang="en" dirty="0" smtClean="0"/>
              <a:t>things </a:t>
            </a:r>
            <a:r>
              <a:rPr lang="en" dirty="0"/>
              <a:t>change.</a:t>
            </a:r>
          </a:p>
          <a:p>
            <a:pPr lvl="0">
              <a:spcBef>
                <a:spcPts val="0"/>
              </a:spcBef>
              <a:buNone/>
            </a:pPr>
            <a:r>
              <a:rPr lang="en" dirty="0"/>
              <a:t>Our thought processes begin to change. We gain clarity around our why we do certain things. Why we choose this certain job over the other, why we spend time with family and friends…</a:t>
            </a:r>
          </a:p>
          <a:p>
            <a:pPr lvl="0">
              <a:spcBef>
                <a:spcPts val="0"/>
              </a:spcBef>
              <a:buNone/>
            </a:pPr>
            <a:endParaRPr dirty="0"/>
          </a:p>
        </p:txBody>
      </p:sp>
      <p:pic>
        <p:nvPicPr>
          <p:cNvPr id="198" name="Shape 198"/>
          <p:cNvPicPr preferRelativeResize="0"/>
          <p:nvPr/>
        </p:nvPicPr>
        <p:blipFill>
          <a:blip r:embed="rId3">
            <a:alphaModFix/>
          </a:blip>
          <a:stretch>
            <a:fillRect/>
          </a:stretch>
        </p:blipFill>
        <p:spPr>
          <a:xfrm>
            <a:off x="4134000" y="1093850"/>
            <a:ext cx="5009999" cy="40496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A Paradigm Shift</a:t>
            </a:r>
          </a:p>
        </p:txBody>
      </p:sp>
      <p:sp>
        <p:nvSpPr>
          <p:cNvPr id="204" name="Shape 204"/>
          <p:cNvSpPr txBox="1">
            <a:spLocks noGrp="1"/>
          </p:cNvSpPr>
          <p:nvPr>
            <p:ph type="body" idx="1"/>
          </p:nvPr>
        </p:nvSpPr>
        <p:spPr>
          <a:xfrm>
            <a:off x="3805550" y="1228675"/>
            <a:ext cx="5026800" cy="3340200"/>
          </a:xfrm>
          <a:prstGeom prst="rect">
            <a:avLst/>
          </a:prstGeom>
        </p:spPr>
        <p:txBody>
          <a:bodyPr lIns="91425" tIns="91425" rIns="91425" bIns="91425" anchor="t" anchorCtr="0">
            <a:noAutofit/>
          </a:bodyPr>
          <a:lstStyle/>
          <a:p>
            <a:pPr lvl="0">
              <a:spcBef>
                <a:spcPts val="0"/>
              </a:spcBef>
              <a:buNone/>
            </a:pPr>
            <a:r>
              <a:rPr lang="en"/>
              <a:t>That is, you must discover your purpose in life, how to utilize your spiritual gifts,talents, and potential to achieve your vision. Life must be seen from a larger scheme rather than from a focus solely on your career, family, or personal life.</a:t>
            </a:r>
          </a:p>
          <a:p>
            <a:pPr lvl="0">
              <a:spcBef>
                <a:spcPts val="0"/>
              </a:spcBef>
              <a:buNone/>
            </a:pPr>
            <a:endParaRPr/>
          </a:p>
        </p:txBody>
      </p:sp>
      <p:pic>
        <p:nvPicPr>
          <p:cNvPr id="205" name="Shape 205"/>
          <p:cNvPicPr preferRelativeResize="0"/>
          <p:nvPr/>
        </p:nvPicPr>
        <p:blipFill>
          <a:blip r:embed="rId3">
            <a:alphaModFix/>
          </a:blip>
          <a:stretch>
            <a:fillRect/>
          </a:stretch>
        </p:blipFill>
        <p:spPr>
          <a:xfrm>
            <a:off x="263537" y="1273225"/>
            <a:ext cx="3305175" cy="3295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What’s Your Why?</a:t>
            </a:r>
          </a:p>
        </p:txBody>
      </p:sp>
      <p:sp>
        <p:nvSpPr>
          <p:cNvPr id="211" name="Shape 211"/>
          <p:cNvSpPr txBox="1">
            <a:spLocks noGrp="1"/>
          </p:cNvSpPr>
          <p:nvPr>
            <p:ph type="body" idx="1"/>
          </p:nvPr>
        </p:nvSpPr>
        <p:spPr>
          <a:xfrm>
            <a:off x="311700" y="1228675"/>
            <a:ext cx="4599000" cy="3340200"/>
          </a:xfrm>
          <a:prstGeom prst="rect">
            <a:avLst/>
          </a:prstGeom>
        </p:spPr>
        <p:txBody>
          <a:bodyPr lIns="91425" tIns="91425" rIns="91425" bIns="91425" anchor="t" anchorCtr="0">
            <a:noAutofit/>
          </a:bodyPr>
          <a:lstStyle/>
          <a:p>
            <a:pPr lvl="0">
              <a:spcBef>
                <a:spcPts val="0"/>
              </a:spcBef>
              <a:buNone/>
            </a:pPr>
            <a:r>
              <a:rPr lang="en"/>
              <a:t>We often take things for granted without thinking the reason behind the ‘what.’</a:t>
            </a:r>
          </a:p>
          <a:p>
            <a:pPr lvl="0">
              <a:spcBef>
                <a:spcPts val="0"/>
              </a:spcBef>
              <a:buNone/>
            </a:pPr>
            <a:r>
              <a:rPr lang="en"/>
              <a:t>We gain the opportunity to understand what truly matters – </a:t>
            </a:r>
          </a:p>
          <a:p>
            <a:pPr lvl="0">
              <a:spcBef>
                <a:spcPts val="0"/>
              </a:spcBef>
              <a:buNone/>
            </a:pPr>
            <a:r>
              <a:rPr lang="en"/>
              <a:t>the core of who we are, our unyielding conviction, belief, and purpose.</a:t>
            </a:r>
          </a:p>
          <a:p>
            <a:pPr lvl="0">
              <a:spcBef>
                <a:spcPts val="0"/>
              </a:spcBef>
              <a:buNone/>
            </a:pPr>
            <a:endParaRPr/>
          </a:p>
        </p:txBody>
      </p:sp>
      <p:pic>
        <p:nvPicPr>
          <p:cNvPr id="212" name="Shape 212"/>
          <p:cNvPicPr preferRelativeResize="0"/>
          <p:nvPr/>
        </p:nvPicPr>
        <p:blipFill>
          <a:blip r:embed="rId3">
            <a:alphaModFix/>
          </a:blip>
          <a:stretch>
            <a:fillRect/>
          </a:stretch>
        </p:blipFill>
        <p:spPr>
          <a:xfrm>
            <a:off x="4910700" y="808000"/>
            <a:ext cx="3951149" cy="39511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Application to Leadership</a:t>
            </a:r>
          </a:p>
        </p:txBody>
      </p:sp>
      <p:sp>
        <p:nvSpPr>
          <p:cNvPr id="218" name="Shape 218"/>
          <p:cNvSpPr txBox="1">
            <a:spLocks noGrp="1"/>
          </p:cNvSpPr>
          <p:nvPr>
            <p:ph type="body" idx="1"/>
          </p:nvPr>
        </p:nvSpPr>
        <p:spPr>
          <a:xfrm>
            <a:off x="347350" y="1638677"/>
            <a:ext cx="8520600" cy="3262923"/>
          </a:xfrm>
          <a:prstGeom prst="rect">
            <a:avLst/>
          </a:prstGeom>
        </p:spPr>
        <p:txBody>
          <a:bodyPr lIns="91425" tIns="91425" rIns="91425" bIns="91425" anchor="t" anchorCtr="0">
            <a:noAutofit/>
          </a:bodyPr>
          <a:lstStyle/>
          <a:p>
            <a:pPr marL="457200" lvl="0" indent="-228600" rtl="0">
              <a:spcBef>
                <a:spcPts val="0"/>
              </a:spcBef>
              <a:buChar char="-"/>
            </a:pPr>
            <a:r>
              <a:rPr lang="en" dirty="0"/>
              <a:t>Know your OWN why before you ask others </a:t>
            </a:r>
            <a:r>
              <a:rPr lang="en-CA" dirty="0"/>
              <a:t> </a:t>
            </a:r>
            <a:r>
              <a:rPr lang="en-CA" dirty="0" smtClean="0"/>
              <a:t>                                                              </a:t>
            </a:r>
            <a:r>
              <a:rPr lang="en" dirty="0" smtClean="0"/>
              <a:t>to </a:t>
            </a:r>
            <a:r>
              <a:rPr lang="en" dirty="0"/>
              <a:t>explore!</a:t>
            </a:r>
          </a:p>
          <a:p>
            <a:pPr marL="457200" lvl="0" indent="-228600" rtl="0">
              <a:spcBef>
                <a:spcPts val="0"/>
              </a:spcBef>
              <a:buChar char="-"/>
            </a:pPr>
            <a:r>
              <a:rPr lang="en" dirty="0"/>
              <a:t>Start the beginning of the year with a “Finding Your Why” exercise with ALL staff (sheet to follow)</a:t>
            </a:r>
          </a:p>
          <a:p>
            <a:pPr marL="457200" lvl="0" indent="-228600" rtl="0">
              <a:spcBef>
                <a:spcPts val="0"/>
              </a:spcBef>
              <a:buChar char="-"/>
            </a:pPr>
            <a:r>
              <a:rPr lang="en" dirty="0"/>
              <a:t>Get to know the “WHY” of all staff and keep it close so it can be referred to when issues may arise or when staff are needing extra support.</a:t>
            </a:r>
          </a:p>
          <a:p>
            <a:pPr marL="457200" lvl="0" indent="-228600" rtl="0">
              <a:spcBef>
                <a:spcPts val="0"/>
              </a:spcBef>
              <a:buChar char="-"/>
            </a:pPr>
            <a:r>
              <a:rPr lang="en" dirty="0"/>
              <a:t>Create a visual representation for staff to post in their own classrooms as a reminder of their own personal WHY.</a:t>
            </a:r>
          </a:p>
          <a:p>
            <a:pPr lvl="0">
              <a:spcBef>
                <a:spcPts val="0"/>
              </a:spcBef>
              <a:buNone/>
            </a:pPr>
            <a:endParaRPr dirty="0"/>
          </a:p>
        </p:txBody>
      </p:sp>
      <p:pic>
        <p:nvPicPr>
          <p:cNvPr id="219" name="Shape 219" descr="Staff Training"/>
          <p:cNvPicPr preferRelativeResize="0"/>
          <p:nvPr/>
        </p:nvPicPr>
        <p:blipFill>
          <a:blip r:embed="rId3">
            <a:alphaModFix/>
          </a:blip>
          <a:stretch>
            <a:fillRect/>
          </a:stretch>
        </p:blipFill>
        <p:spPr>
          <a:xfrm>
            <a:off x="5395743" y="1093850"/>
            <a:ext cx="3342100" cy="13824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dirty="0"/>
              <a:t>Hand out - Reflective Sheet </a:t>
            </a:r>
            <a:r>
              <a:rPr lang="en" dirty="0" smtClean="0"/>
              <a:t> </a:t>
            </a:r>
            <a:r>
              <a:rPr lang="en-CA" dirty="0" smtClean="0"/>
              <a:t/>
            </a:r>
            <a:br>
              <a:rPr lang="en-CA" dirty="0" smtClean="0"/>
            </a:br>
            <a:r>
              <a:rPr lang="en" dirty="0" smtClean="0"/>
              <a:t>Taking </a:t>
            </a:r>
            <a:r>
              <a:rPr lang="en" dirty="0"/>
              <a:t>a look at yourself</a:t>
            </a:r>
          </a:p>
        </p:txBody>
      </p:sp>
      <p:sp>
        <p:nvSpPr>
          <p:cNvPr id="225" name="Shape 225"/>
          <p:cNvSpPr txBox="1">
            <a:spLocks noGrp="1"/>
          </p:cNvSpPr>
          <p:nvPr>
            <p:ph type="body" idx="1"/>
          </p:nvPr>
        </p:nvSpPr>
        <p:spPr>
          <a:xfrm>
            <a:off x="3600550" y="1801640"/>
            <a:ext cx="5231700" cy="3073410"/>
          </a:xfrm>
          <a:prstGeom prst="rect">
            <a:avLst/>
          </a:prstGeom>
        </p:spPr>
        <p:txBody>
          <a:bodyPr lIns="91425" tIns="91425" rIns="91425" bIns="91425" anchor="t" anchorCtr="0">
            <a:noAutofit/>
          </a:bodyPr>
          <a:lstStyle/>
          <a:p>
            <a:pPr marL="457200" lvl="0" indent="-298450" rtl="0">
              <a:spcBef>
                <a:spcPts val="0"/>
              </a:spcBef>
              <a:spcAft>
                <a:spcPts val="0"/>
              </a:spcAft>
              <a:buClr>
                <a:srgbClr val="000000"/>
              </a:buClr>
              <a:buSzPct val="61111"/>
              <a:buFont typeface="Arial"/>
            </a:pPr>
            <a:r>
              <a:rPr lang="en"/>
              <a:t>Do you understand the true role of an educator?</a:t>
            </a:r>
          </a:p>
          <a:p>
            <a:pPr lvl="0" rtl="0">
              <a:spcBef>
                <a:spcPts val="0"/>
              </a:spcBef>
              <a:spcAft>
                <a:spcPts val="0"/>
              </a:spcAft>
              <a:buNone/>
            </a:pPr>
            <a:endParaRPr dirty="0"/>
          </a:p>
          <a:p>
            <a:pPr marL="457200" lvl="0" indent="-298450" rtl="0">
              <a:spcBef>
                <a:spcPts val="0"/>
              </a:spcBef>
              <a:spcAft>
                <a:spcPts val="0"/>
              </a:spcAft>
              <a:buClr>
                <a:srgbClr val="000000"/>
              </a:buClr>
              <a:buSzPct val="61111"/>
              <a:buFont typeface="Arial"/>
            </a:pPr>
            <a:r>
              <a:rPr lang="en" dirty="0"/>
              <a:t>As an educator, how do you measure your own success?</a:t>
            </a:r>
          </a:p>
          <a:p>
            <a:pPr lvl="0" rtl="0">
              <a:spcBef>
                <a:spcPts val="0"/>
              </a:spcBef>
              <a:spcAft>
                <a:spcPts val="0"/>
              </a:spcAft>
              <a:buNone/>
            </a:pPr>
            <a:endParaRPr dirty="0"/>
          </a:p>
          <a:p>
            <a:pPr marL="457200" lvl="0" indent="-298450" rtl="0">
              <a:spcBef>
                <a:spcPts val="0"/>
              </a:spcBef>
              <a:spcAft>
                <a:spcPts val="0"/>
              </a:spcAft>
              <a:buClr>
                <a:srgbClr val="000000"/>
              </a:buClr>
              <a:buSzPct val="61111"/>
              <a:buFont typeface="Arial"/>
            </a:pPr>
            <a:r>
              <a:rPr lang="en" dirty="0"/>
              <a:t>Why do you want to educate?</a:t>
            </a:r>
          </a:p>
          <a:p>
            <a:pPr lvl="0" rtl="0">
              <a:spcBef>
                <a:spcPts val="0"/>
              </a:spcBef>
              <a:spcAft>
                <a:spcPts val="0"/>
              </a:spcAft>
              <a:buNone/>
            </a:pPr>
            <a:endParaRPr dirty="0"/>
          </a:p>
          <a:p>
            <a:pPr marL="457200" lvl="0" indent="-298450" rtl="0">
              <a:spcBef>
                <a:spcPts val="0"/>
              </a:spcBef>
              <a:spcAft>
                <a:spcPts val="0"/>
              </a:spcAft>
              <a:buClr>
                <a:srgbClr val="000000"/>
              </a:buClr>
              <a:buSzPct val="61111"/>
              <a:buFont typeface="Arial"/>
            </a:pPr>
            <a:r>
              <a:rPr lang="en" dirty="0"/>
              <a:t>What is your WHY statement?</a:t>
            </a:r>
          </a:p>
          <a:p>
            <a:pPr lvl="0" rtl="0">
              <a:spcBef>
                <a:spcPts val="0"/>
              </a:spcBef>
              <a:spcAft>
                <a:spcPts val="0"/>
              </a:spcAft>
              <a:buNone/>
            </a:pPr>
            <a:endParaRPr dirty="0"/>
          </a:p>
          <a:p>
            <a:pPr lvl="0" rtl="0">
              <a:spcBef>
                <a:spcPts val="0"/>
              </a:spcBef>
              <a:buNone/>
            </a:pPr>
            <a:endParaRPr dirty="0"/>
          </a:p>
        </p:txBody>
      </p:sp>
      <p:pic>
        <p:nvPicPr>
          <p:cNvPr id="226" name="Shape 226" descr="Child, Boy, Mirror, Reflection"/>
          <p:cNvPicPr preferRelativeResize="0"/>
          <p:nvPr/>
        </p:nvPicPr>
        <p:blipFill>
          <a:blip r:embed="rId3">
            <a:alphaModFix/>
          </a:blip>
          <a:stretch>
            <a:fillRect/>
          </a:stretch>
        </p:blipFill>
        <p:spPr>
          <a:xfrm>
            <a:off x="406221" y="1692998"/>
            <a:ext cx="2936119" cy="331567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11700" y="4267725"/>
            <a:ext cx="8520600" cy="801000"/>
          </a:xfrm>
          <a:prstGeom prst="rect">
            <a:avLst/>
          </a:prstGeom>
          <a:solidFill>
            <a:srgbClr val="F3F3F3"/>
          </a:solidFill>
        </p:spPr>
        <p:txBody>
          <a:bodyPr lIns="91425" tIns="91425" rIns="91425" bIns="91425" anchor="t" anchorCtr="0">
            <a:noAutofit/>
          </a:bodyPr>
          <a:lstStyle/>
          <a:p>
            <a:pPr lvl="0" algn="ctr">
              <a:spcBef>
                <a:spcPts val="0"/>
              </a:spcBef>
              <a:buNone/>
            </a:pPr>
            <a:r>
              <a:rPr lang="en">
                <a:solidFill>
                  <a:srgbClr val="000000"/>
                </a:solidFill>
              </a:rPr>
              <a:t>Resources on Google Drive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WORD CLOUD</a:t>
            </a:r>
          </a:p>
        </p:txBody>
      </p:sp>
      <p:sp>
        <p:nvSpPr>
          <p:cNvPr id="237" name="Shape 23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238" name="Shape 238" descr="MyCloud.jpeg"/>
          <p:cNvPicPr preferRelativeResize="0"/>
          <p:nvPr/>
        </p:nvPicPr>
        <p:blipFill>
          <a:blip r:embed="rId3">
            <a:alphaModFix/>
          </a:blip>
          <a:stretch>
            <a:fillRect/>
          </a:stretch>
        </p:blipFill>
        <p:spPr>
          <a:xfrm>
            <a:off x="241649" y="0"/>
            <a:ext cx="8676049" cy="51434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lgn="ctr">
              <a:spcBef>
                <a:spcPts val="0"/>
              </a:spcBef>
              <a:buNone/>
            </a:pPr>
            <a:r>
              <a:rPr lang="en" sz="3600">
                <a:solidFill>
                  <a:srgbClr val="000000"/>
                </a:solidFill>
              </a:rPr>
              <a:t>So here is the question of the day: </a:t>
            </a:r>
          </a:p>
          <a:p>
            <a:pPr lvl="0" algn="ctr">
              <a:spcBef>
                <a:spcPts val="0"/>
              </a:spcBef>
              <a:buNone/>
            </a:pPr>
            <a:r>
              <a:rPr lang="en" sz="3600">
                <a:solidFill>
                  <a:srgbClr val="000000"/>
                </a:solidFill>
              </a:rPr>
              <a:t>Why do you get out of bed every morning?</a:t>
            </a:r>
          </a:p>
          <a:p>
            <a:pPr lvl="0">
              <a:spcBef>
                <a:spcPts val="0"/>
              </a:spcBef>
              <a:buNone/>
            </a:pPr>
            <a:endParaRPr/>
          </a:p>
        </p:txBody>
      </p:sp>
      <p:pic>
        <p:nvPicPr>
          <p:cNvPr id="244" name="Shape 244"/>
          <p:cNvPicPr preferRelativeResize="0"/>
          <p:nvPr/>
        </p:nvPicPr>
        <p:blipFill>
          <a:blip r:embed="rId3">
            <a:alphaModFix/>
          </a:blip>
          <a:stretch>
            <a:fillRect/>
          </a:stretch>
        </p:blipFill>
        <p:spPr>
          <a:xfrm>
            <a:off x="1998575" y="1541824"/>
            <a:ext cx="4988649" cy="3601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lgn="ctr" rtl="0">
              <a:spcBef>
                <a:spcPts val="0"/>
              </a:spcBef>
              <a:buNone/>
            </a:pPr>
            <a:r>
              <a:rPr lang="en" dirty="0"/>
              <a:t>Why are some leaders more persuasive and </a:t>
            </a:r>
          </a:p>
          <a:p>
            <a:pPr lvl="0" algn="ctr">
              <a:spcBef>
                <a:spcPts val="0"/>
              </a:spcBef>
              <a:buNone/>
            </a:pPr>
            <a:r>
              <a:rPr lang="en" dirty="0"/>
              <a:t>inspiring than others?</a:t>
            </a:r>
          </a:p>
        </p:txBody>
      </p:sp>
      <p:sp>
        <p:nvSpPr>
          <p:cNvPr id="70" name="Shape 70"/>
          <p:cNvSpPr txBox="1">
            <a:spLocks noGrp="1"/>
          </p:cNvSpPr>
          <p:nvPr>
            <p:ph type="body" idx="1"/>
          </p:nvPr>
        </p:nvSpPr>
        <p:spPr>
          <a:xfrm>
            <a:off x="311700" y="2263365"/>
            <a:ext cx="8520600" cy="2305459"/>
          </a:xfrm>
          <a:prstGeom prst="rect">
            <a:avLst/>
          </a:prstGeom>
        </p:spPr>
        <p:txBody>
          <a:bodyPr lIns="91425" tIns="91425" rIns="91425" bIns="91425" anchor="t" anchorCtr="0">
            <a:noAutofit/>
          </a:bodyPr>
          <a:lstStyle/>
          <a:p>
            <a:pPr lvl="0" algn="ctr">
              <a:spcBef>
                <a:spcPts val="0"/>
              </a:spcBef>
              <a:buNone/>
            </a:pPr>
            <a:r>
              <a:rPr lang="en" b="1"/>
              <a:t>What inspiring qualities have cemented Apple, Martin Luther King Jr, and the Wright Brothers into their iconic status as leaders in spite of intense competition?</a:t>
            </a:r>
          </a:p>
          <a:p>
            <a:pPr lvl="0">
              <a:spcBef>
                <a:spcPts val="0"/>
              </a:spcBef>
              <a:buNone/>
            </a:pPr>
            <a:endParaRPr dirty="0"/>
          </a:p>
        </p:txBody>
      </p:sp>
      <p:pic>
        <p:nvPicPr>
          <p:cNvPr id="71" name="Shape 71" descr="Martin Luther King, Jr..jpg"/>
          <p:cNvPicPr preferRelativeResize="0"/>
          <p:nvPr/>
        </p:nvPicPr>
        <p:blipFill>
          <a:blip r:embed="rId3">
            <a:alphaModFix/>
          </a:blip>
          <a:stretch>
            <a:fillRect/>
          </a:stretch>
        </p:blipFill>
        <p:spPr>
          <a:xfrm>
            <a:off x="716350" y="3128899"/>
            <a:ext cx="1181975" cy="1671649"/>
          </a:xfrm>
          <a:prstGeom prst="rect">
            <a:avLst/>
          </a:prstGeom>
          <a:noFill/>
          <a:ln>
            <a:noFill/>
          </a:ln>
        </p:spPr>
      </p:pic>
      <p:pic>
        <p:nvPicPr>
          <p:cNvPr id="72" name="Shape 72" descr="This image rendered as PNG in"/>
          <p:cNvPicPr preferRelativeResize="0"/>
          <p:nvPr/>
        </p:nvPicPr>
        <p:blipFill>
          <a:blip r:embed="rId4">
            <a:alphaModFix/>
          </a:blip>
          <a:stretch>
            <a:fillRect/>
          </a:stretch>
        </p:blipFill>
        <p:spPr>
          <a:xfrm>
            <a:off x="3604450" y="3128900"/>
            <a:ext cx="1854875" cy="1854875"/>
          </a:xfrm>
          <a:prstGeom prst="rect">
            <a:avLst/>
          </a:prstGeom>
          <a:noFill/>
          <a:ln>
            <a:noFill/>
          </a:ln>
        </p:spPr>
      </p:pic>
      <p:pic>
        <p:nvPicPr>
          <p:cNvPr id="73" name="Shape 73" descr="File:Gliding flight, Wright"/>
          <p:cNvPicPr preferRelativeResize="0"/>
          <p:nvPr/>
        </p:nvPicPr>
        <p:blipFill>
          <a:blip r:embed="rId5">
            <a:alphaModFix/>
          </a:blip>
          <a:stretch>
            <a:fillRect/>
          </a:stretch>
        </p:blipFill>
        <p:spPr>
          <a:xfrm>
            <a:off x="6577275" y="3459675"/>
            <a:ext cx="2067649" cy="1378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203725"/>
            <a:ext cx="8520600" cy="1842358"/>
          </a:xfrm>
          <a:prstGeom prst="rect">
            <a:avLst/>
          </a:prstGeom>
        </p:spPr>
        <p:txBody>
          <a:bodyPr lIns="91425" tIns="91425" rIns="91425" bIns="91425" anchor="t" anchorCtr="0">
            <a:noAutofit/>
          </a:bodyPr>
          <a:lstStyle/>
          <a:p>
            <a:pPr lvl="0" algn="ctr">
              <a:spcBef>
                <a:spcPts val="0"/>
              </a:spcBef>
              <a:buNone/>
            </a:pPr>
            <a:r>
              <a:rPr lang="en"/>
              <a:t>Simon Sinek believes that you must start with </a:t>
            </a:r>
            <a:r>
              <a:rPr lang="en" sz="7200"/>
              <a:t>WHY!</a:t>
            </a:r>
          </a:p>
        </p:txBody>
      </p:sp>
      <p:sp>
        <p:nvSpPr>
          <p:cNvPr id="79" name="Shape 79"/>
          <p:cNvSpPr txBox="1">
            <a:spLocks noGrp="1"/>
          </p:cNvSpPr>
          <p:nvPr>
            <p:ph type="body" idx="1"/>
          </p:nvPr>
        </p:nvSpPr>
        <p:spPr>
          <a:xfrm>
            <a:off x="311700" y="2127564"/>
            <a:ext cx="3690000" cy="2441236"/>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dirty="0"/>
              <a:t>In fact, these leaders</a:t>
            </a:r>
          </a:p>
          <a:p>
            <a:pPr lvl="0">
              <a:lnSpc>
                <a:spcPct val="100000"/>
              </a:lnSpc>
              <a:spcBef>
                <a:spcPts val="0"/>
              </a:spcBef>
              <a:spcAft>
                <a:spcPts val="0"/>
              </a:spcAft>
              <a:buNone/>
            </a:pPr>
            <a:r>
              <a:rPr lang="en" dirty="0"/>
              <a:t>have utilized this</a:t>
            </a:r>
          </a:p>
          <a:p>
            <a:pPr lvl="0">
              <a:lnSpc>
                <a:spcPct val="100000"/>
              </a:lnSpc>
              <a:spcBef>
                <a:spcPts val="0"/>
              </a:spcBef>
              <a:spcAft>
                <a:spcPts val="0"/>
              </a:spcAft>
              <a:buNone/>
            </a:pPr>
            <a:r>
              <a:rPr lang="en" dirty="0"/>
              <a:t>principle whether</a:t>
            </a:r>
          </a:p>
          <a:p>
            <a:pPr lvl="0">
              <a:lnSpc>
                <a:spcPct val="100000"/>
              </a:lnSpc>
              <a:spcBef>
                <a:spcPts val="0"/>
              </a:spcBef>
              <a:spcAft>
                <a:spcPts val="0"/>
              </a:spcAft>
              <a:buNone/>
            </a:pPr>
            <a:r>
              <a:rPr lang="en" dirty="0"/>
              <a:t>knowingly or unwittingly.</a:t>
            </a:r>
          </a:p>
          <a:p>
            <a:pPr lvl="0">
              <a:lnSpc>
                <a:spcPct val="100000"/>
              </a:lnSpc>
              <a:spcBef>
                <a:spcPts val="0"/>
              </a:spcBef>
              <a:spcAft>
                <a:spcPts val="0"/>
              </a:spcAft>
              <a:buNone/>
            </a:pPr>
            <a:r>
              <a:rPr lang="en" dirty="0"/>
              <a:t>The more you dissect</a:t>
            </a:r>
          </a:p>
          <a:p>
            <a:pPr lvl="0">
              <a:lnSpc>
                <a:spcPct val="100000"/>
              </a:lnSpc>
              <a:spcBef>
                <a:spcPts val="0"/>
              </a:spcBef>
              <a:spcAft>
                <a:spcPts val="0"/>
              </a:spcAft>
              <a:buNone/>
            </a:pPr>
            <a:r>
              <a:rPr lang="en" dirty="0"/>
              <a:t>these great leaders, the</a:t>
            </a:r>
          </a:p>
          <a:p>
            <a:pPr lvl="0">
              <a:lnSpc>
                <a:spcPct val="100000"/>
              </a:lnSpc>
              <a:spcBef>
                <a:spcPts val="0"/>
              </a:spcBef>
              <a:spcAft>
                <a:spcPts val="0"/>
              </a:spcAft>
              <a:buNone/>
            </a:pPr>
            <a:r>
              <a:rPr lang="en" dirty="0"/>
              <a:t>more noticeable the</a:t>
            </a:r>
          </a:p>
          <a:p>
            <a:pPr lvl="0">
              <a:lnSpc>
                <a:spcPct val="100000"/>
              </a:lnSpc>
              <a:spcBef>
                <a:spcPts val="0"/>
              </a:spcBef>
              <a:spcAft>
                <a:spcPts val="0"/>
              </a:spcAft>
              <a:buNone/>
            </a:pPr>
            <a:r>
              <a:rPr lang="en" dirty="0"/>
              <a:t>pattern becomes.</a:t>
            </a:r>
          </a:p>
          <a:p>
            <a:pPr lvl="0">
              <a:spcBef>
                <a:spcPts val="0"/>
              </a:spcBef>
              <a:buNone/>
            </a:pPr>
            <a:endParaRPr dirty="0"/>
          </a:p>
        </p:txBody>
      </p:sp>
      <p:pic>
        <p:nvPicPr>
          <p:cNvPr id="80" name="Shape 80"/>
          <p:cNvPicPr preferRelativeResize="0"/>
          <p:nvPr/>
        </p:nvPicPr>
        <p:blipFill>
          <a:blip r:embed="rId3">
            <a:alphaModFix/>
          </a:blip>
          <a:stretch>
            <a:fillRect/>
          </a:stretch>
        </p:blipFill>
        <p:spPr>
          <a:xfrm>
            <a:off x="4572000" y="1928388"/>
            <a:ext cx="3404500" cy="29733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“WHY” Thinking...</a:t>
            </a:r>
          </a:p>
        </p:txBody>
      </p:sp>
      <p:sp>
        <p:nvSpPr>
          <p:cNvPr id="86" name="Shape 86"/>
          <p:cNvSpPr txBox="1">
            <a:spLocks noGrp="1"/>
          </p:cNvSpPr>
          <p:nvPr>
            <p:ph type="body" idx="1"/>
          </p:nvPr>
        </p:nvSpPr>
        <p:spPr>
          <a:xfrm>
            <a:off x="311700" y="1228675"/>
            <a:ext cx="4233600" cy="3340200"/>
          </a:xfrm>
          <a:prstGeom prst="rect">
            <a:avLst/>
          </a:prstGeom>
        </p:spPr>
        <p:txBody>
          <a:bodyPr lIns="91425" tIns="91425" rIns="91425" bIns="91425" anchor="t" anchorCtr="0">
            <a:noAutofit/>
          </a:bodyPr>
          <a:lstStyle/>
          <a:p>
            <a:pPr lvl="0">
              <a:spcBef>
                <a:spcPts val="0"/>
              </a:spcBef>
              <a:buNone/>
            </a:pPr>
            <a:r>
              <a:rPr lang="en"/>
              <a:t>In essence, leaders think differently. Simon believes     that instead of the        conventional </a:t>
            </a:r>
            <a:r>
              <a:rPr lang="en" b="1" u="sng">
                <a:solidFill>
                  <a:srgbClr val="0000FF"/>
                </a:solidFill>
              </a:rPr>
              <a:t>“whatcentered thinking”</a:t>
            </a:r>
            <a:r>
              <a:rPr lang="en">
                <a:solidFill>
                  <a:srgbClr val="0000FF"/>
                </a:solidFill>
              </a:rPr>
              <a:t>, </a:t>
            </a:r>
            <a:r>
              <a:rPr lang="en">
                <a:solidFill>
                  <a:srgbClr val="666666"/>
                </a:solidFill>
              </a:rPr>
              <a:t>suc</a:t>
            </a:r>
            <a:r>
              <a:rPr lang="en"/>
              <a:t>cessful leaders      have embraced a </a:t>
            </a:r>
            <a:r>
              <a:rPr lang="en" b="1" u="sng">
                <a:solidFill>
                  <a:srgbClr val="0000FF"/>
                </a:solidFill>
              </a:rPr>
              <a:t>“whycentered thinking.”</a:t>
            </a:r>
          </a:p>
          <a:p>
            <a:pPr lvl="0">
              <a:spcBef>
                <a:spcPts val="0"/>
              </a:spcBef>
              <a:buNone/>
            </a:pPr>
            <a:endParaRPr/>
          </a:p>
        </p:txBody>
      </p:sp>
      <p:pic>
        <p:nvPicPr>
          <p:cNvPr id="87" name="Shape 87"/>
          <p:cNvPicPr preferRelativeResize="0"/>
          <p:nvPr/>
        </p:nvPicPr>
        <p:blipFill>
          <a:blip r:embed="rId3">
            <a:alphaModFix/>
          </a:blip>
          <a:stretch>
            <a:fillRect/>
          </a:stretch>
        </p:blipFill>
        <p:spPr>
          <a:xfrm>
            <a:off x="4545300" y="660075"/>
            <a:ext cx="4286999" cy="38233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72425" y="136700"/>
            <a:ext cx="4045200" cy="1710300"/>
          </a:xfrm>
          <a:prstGeom prst="rect">
            <a:avLst/>
          </a:prstGeom>
        </p:spPr>
        <p:txBody>
          <a:bodyPr lIns="91425" tIns="91425" rIns="91425" bIns="91425" anchor="b" anchorCtr="0">
            <a:noAutofit/>
          </a:bodyPr>
          <a:lstStyle/>
          <a:p>
            <a:pPr lvl="0">
              <a:spcBef>
                <a:spcPts val="0"/>
              </a:spcBef>
              <a:buNone/>
            </a:pPr>
            <a:r>
              <a:rPr lang="en"/>
              <a:t>Ted Talks</a:t>
            </a:r>
          </a:p>
        </p:txBody>
      </p:sp>
      <p:sp>
        <p:nvSpPr>
          <p:cNvPr id="93" name="Shape 93"/>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a:spcBef>
                <a:spcPts val="0"/>
              </a:spcBef>
              <a:buNone/>
            </a:pPr>
            <a:endParaRPr/>
          </a:p>
        </p:txBody>
      </p:sp>
      <p:sp>
        <p:nvSpPr>
          <p:cNvPr id="94" name="Shape 94"/>
          <p:cNvSpPr txBox="1">
            <a:spLocks noGrp="1"/>
          </p:cNvSpPr>
          <p:nvPr>
            <p:ph type="subTitle" idx="1"/>
          </p:nvPr>
        </p:nvSpPr>
        <p:spPr>
          <a:xfrm>
            <a:off x="265500" y="2845222"/>
            <a:ext cx="4045200" cy="1345500"/>
          </a:xfrm>
          <a:prstGeom prst="rect">
            <a:avLst/>
          </a:prstGeom>
        </p:spPr>
        <p:txBody>
          <a:bodyPr lIns="91425" tIns="91425" rIns="91425" bIns="91425" anchor="t" anchorCtr="0">
            <a:noAutofit/>
          </a:bodyPr>
          <a:lstStyle/>
          <a:p>
            <a:pPr lvl="0">
              <a:spcBef>
                <a:spcPts val="0"/>
              </a:spcBef>
              <a:buNone/>
            </a:pPr>
            <a:r>
              <a:rPr lang="en"/>
              <a:t>Simon Sinek</a:t>
            </a:r>
          </a:p>
        </p:txBody>
      </p:sp>
      <p:pic>
        <p:nvPicPr>
          <p:cNvPr id="95" name="Shape 95"/>
          <p:cNvPicPr preferRelativeResize="0"/>
          <p:nvPr/>
        </p:nvPicPr>
        <p:blipFill>
          <a:blip r:embed="rId3">
            <a:alphaModFix/>
          </a:blip>
          <a:stretch>
            <a:fillRect/>
          </a:stretch>
        </p:blipFill>
        <p:spPr>
          <a:xfrm>
            <a:off x="4884675" y="118261"/>
            <a:ext cx="3891825" cy="4906978"/>
          </a:xfrm>
          <a:prstGeom prst="rect">
            <a:avLst/>
          </a:prstGeom>
          <a:noFill/>
          <a:ln>
            <a:noFill/>
          </a:ln>
        </p:spPr>
      </p:pic>
      <p:sp>
        <p:nvSpPr>
          <p:cNvPr id="96" name="Shape 96" descr="Simon Sinek and &quot;The Golden Circle&quot; - a clip from the TED Talk  Full Video: http://www.ted.com/talks/lang/en/simon_sinek_how_great_leaders_inspire_action.html" title="TED: Simon Sinek - &quot;The Golden Circle&quot; Clip">
            <a:hlinkClick r:id="rId4"/>
          </p:cNvPr>
          <p:cNvSpPr/>
          <p:nvPr/>
        </p:nvSpPr>
        <p:spPr>
          <a:xfrm>
            <a:off x="785975" y="2149525"/>
            <a:ext cx="3218100" cy="2413575"/>
          </a:xfrm>
          <a:prstGeom prst="rect">
            <a:avLst/>
          </a:prstGeom>
          <a:blipFill>
            <a:blip r:embed="rId5">
              <a:alphaModFix/>
            </a:blip>
            <a:stretch>
              <a:fillRect/>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The GOLDEN CIRCLE</a:t>
            </a:r>
          </a:p>
        </p:txBody>
      </p:sp>
      <p:sp>
        <p:nvSpPr>
          <p:cNvPr id="102" name="Shape 102"/>
          <p:cNvSpPr txBox="1">
            <a:spLocks noGrp="1"/>
          </p:cNvSpPr>
          <p:nvPr>
            <p:ph type="body" idx="1"/>
          </p:nvPr>
        </p:nvSpPr>
        <p:spPr>
          <a:xfrm>
            <a:off x="4268975" y="1013988"/>
            <a:ext cx="4563300" cy="3874862"/>
          </a:xfrm>
          <a:prstGeom prst="rect">
            <a:avLst/>
          </a:prstGeom>
        </p:spPr>
        <p:txBody>
          <a:bodyPr lIns="91425" tIns="91425" rIns="91425" bIns="91425" anchor="t" anchorCtr="0">
            <a:noAutofit/>
          </a:bodyPr>
          <a:lstStyle/>
          <a:p>
            <a:pPr lvl="0">
              <a:spcBef>
                <a:spcPts val="0"/>
              </a:spcBef>
              <a:buNone/>
            </a:pPr>
            <a:r>
              <a:rPr lang="en" sz="1600" b="1" dirty="0"/>
              <a:t>WHAT:</a:t>
            </a:r>
            <a:r>
              <a:rPr lang="en" sz="1600" dirty="0"/>
              <a:t> Every single person on this planet knows </a:t>
            </a:r>
            <a:r>
              <a:rPr lang="en" sz="1600" b="1" dirty="0"/>
              <a:t>WHAT</a:t>
            </a:r>
            <a:r>
              <a:rPr lang="en" sz="1600" dirty="0"/>
              <a:t> they do. These are the services or products that they sell.</a:t>
            </a:r>
          </a:p>
          <a:p>
            <a:pPr lvl="0">
              <a:spcBef>
                <a:spcPts val="0"/>
              </a:spcBef>
              <a:buNone/>
            </a:pPr>
            <a:r>
              <a:rPr lang="en" sz="1600" b="1" dirty="0"/>
              <a:t>HOW:</a:t>
            </a:r>
            <a:r>
              <a:rPr lang="en" sz="1600" dirty="0"/>
              <a:t> Some people know </a:t>
            </a:r>
            <a:r>
              <a:rPr lang="en" sz="1600" b="1" dirty="0"/>
              <a:t>HOW they do WHAT they do</a:t>
            </a:r>
            <a:r>
              <a:rPr lang="en" sz="1600" dirty="0"/>
              <a:t>. These are the things that make them special or set them apart.</a:t>
            </a:r>
          </a:p>
          <a:p>
            <a:pPr lvl="0">
              <a:spcBef>
                <a:spcPts val="0"/>
              </a:spcBef>
              <a:buNone/>
            </a:pPr>
            <a:r>
              <a:rPr lang="en" sz="1600" b="1" dirty="0"/>
              <a:t>WHY:</a:t>
            </a:r>
            <a:r>
              <a:rPr lang="en" sz="1600" dirty="0"/>
              <a:t> Very few people can clearly articulate </a:t>
            </a:r>
            <a:r>
              <a:rPr lang="en" sz="1600" b="1" dirty="0"/>
              <a:t>WHY you do what you do</a:t>
            </a:r>
            <a:r>
              <a:rPr lang="en" sz="1600" dirty="0"/>
              <a:t>.  Why is not about making money or improving scores.  That is a result. </a:t>
            </a:r>
            <a:r>
              <a:rPr lang="en" sz="1600" b="1" dirty="0"/>
              <a:t>WHY is a purpose, cause or belief. </a:t>
            </a:r>
            <a:r>
              <a:rPr lang="en" sz="1600" dirty="0"/>
              <a:t> It is the very reason why your organization exists.</a:t>
            </a:r>
          </a:p>
        </p:txBody>
      </p:sp>
      <p:pic>
        <p:nvPicPr>
          <p:cNvPr id="103" name="Shape 103"/>
          <p:cNvPicPr preferRelativeResize="0"/>
          <p:nvPr/>
        </p:nvPicPr>
        <p:blipFill>
          <a:blip r:embed="rId3">
            <a:alphaModFix/>
          </a:blip>
          <a:stretch>
            <a:fillRect/>
          </a:stretch>
        </p:blipFill>
        <p:spPr>
          <a:xfrm>
            <a:off x="498037" y="1093850"/>
            <a:ext cx="3495675" cy="3505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endParaRPr/>
          </a:p>
        </p:txBody>
      </p:sp>
      <p:sp>
        <p:nvSpPr>
          <p:cNvPr id="109" name="Shape 109"/>
          <p:cNvSpPr txBox="1">
            <a:spLocks noGrp="1"/>
          </p:cNvSpPr>
          <p:nvPr>
            <p:ph type="body" idx="1"/>
          </p:nvPr>
        </p:nvSpPr>
        <p:spPr>
          <a:xfrm>
            <a:off x="311700" y="814800"/>
            <a:ext cx="3572700" cy="37539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2000"/>
              <a:t>By starting with Why,</a:t>
            </a:r>
          </a:p>
          <a:p>
            <a:pPr lvl="0">
              <a:lnSpc>
                <a:spcPct val="100000"/>
              </a:lnSpc>
              <a:spcBef>
                <a:spcPts val="0"/>
              </a:spcBef>
              <a:spcAft>
                <a:spcPts val="0"/>
              </a:spcAft>
              <a:buNone/>
            </a:pPr>
            <a:r>
              <a:rPr lang="en" sz="2000"/>
              <a:t>Sinek means starting</a:t>
            </a:r>
          </a:p>
          <a:p>
            <a:pPr lvl="0">
              <a:lnSpc>
                <a:spcPct val="100000"/>
              </a:lnSpc>
              <a:spcBef>
                <a:spcPts val="0"/>
              </a:spcBef>
              <a:spcAft>
                <a:spcPts val="0"/>
              </a:spcAft>
              <a:buNone/>
            </a:pPr>
            <a:r>
              <a:rPr lang="en" sz="2000"/>
              <a:t>with purpose, cause,</a:t>
            </a:r>
          </a:p>
          <a:p>
            <a:pPr lvl="0">
              <a:lnSpc>
                <a:spcPct val="100000"/>
              </a:lnSpc>
              <a:spcBef>
                <a:spcPts val="0"/>
              </a:spcBef>
              <a:spcAft>
                <a:spcPts val="0"/>
              </a:spcAft>
              <a:buNone/>
            </a:pPr>
            <a:r>
              <a:rPr lang="en" sz="2000"/>
              <a:t>or belief that drives</a:t>
            </a:r>
          </a:p>
          <a:p>
            <a:pPr lvl="0" rtl="0">
              <a:lnSpc>
                <a:spcPct val="100000"/>
              </a:lnSpc>
              <a:spcBef>
                <a:spcPts val="0"/>
              </a:spcBef>
              <a:spcAft>
                <a:spcPts val="0"/>
              </a:spcAft>
              <a:buNone/>
            </a:pPr>
            <a:r>
              <a:rPr lang="en" sz="2000"/>
              <a:t>your What.</a:t>
            </a:r>
          </a:p>
          <a:p>
            <a:pPr lvl="0">
              <a:lnSpc>
                <a:spcPct val="100000"/>
              </a:lnSpc>
              <a:spcBef>
                <a:spcPts val="0"/>
              </a:spcBef>
              <a:spcAft>
                <a:spcPts val="0"/>
              </a:spcAft>
              <a:buNone/>
            </a:pPr>
            <a:endParaRPr sz="2000"/>
          </a:p>
          <a:p>
            <a:pPr lvl="0">
              <a:lnSpc>
                <a:spcPct val="100000"/>
              </a:lnSpc>
              <a:spcBef>
                <a:spcPts val="0"/>
              </a:spcBef>
              <a:spcAft>
                <a:spcPts val="0"/>
              </a:spcAft>
              <a:buNone/>
            </a:pPr>
            <a:r>
              <a:rPr lang="en" sz="2000"/>
              <a:t>Your What my</a:t>
            </a:r>
          </a:p>
          <a:p>
            <a:pPr lvl="0">
              <a:lnSpc>
                <a:spcPct val="100000"/>
              </a:lnSpc>
              <a:spcBef>
                <a:spcPts val="0"/>
              </a:spcBef>
              <a:spcAft>
                <a:spcPts val="0"/>
              </a:spcAft>
              <a:buNone/>
            </a:pPr>
            <a:r>
              <a:rPr lang="en" sz="2000"/>
              <a:t>change over time, but</a:t>
            </a:r>
          </a:p>
          <a:p>
            <a:pPr lvl="0">
              <a:lnSpc>
                <a:spcPct val="100000"/>
              </a:lnSpc>
              <a:spcBef>
                <a:spcPts val="0"/>
              </a:spcBef>
              <a:spcAft>
                <a:spcPts val="0"/>
              </a:spcAft>
              <a:buNone/>
            </a:pPr>
            <a:r>
              <a:rPr lang="en" sz="2000"/>
              <a:t>your Why doesn’t.</a:t>
            </a:r>
          </a:p>
          <a:p>
            <a:pPr lvl="0">
              <a:spcBef>
                <a:spcPts val="0"/>
              </a:spcBef>
              <a:buNone/>
            </a:pPr>
            <a:endParaRPr/>
          </a:p>
        </p:txBody>
      </p:sp>
      <p:pic>
        <p:nvPicPr>
          <p:cNvPr id="110" name="Shape 110" descr="The purpose of a life is a"/>
          <p:cNvPicPr preferRelativeResize="0"/>
          <p:nvPr/>
        </p:nvPicPr>
        <p:blipFill>
          <a:blip r:embed="rId3">
            <a:alphaModFix/>
          </a:blip>
          <a:stretch>
            <a:fillRect/>
          </a:stretch>
        </p:blipFill>
        <p:spPr>
          <a:xfrm>
            <a:off x="3884500" y="0"/>
            <a:ext cx="51435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APPLE is a case in point...</a:t>
            </a:r>
          </a:p>
        </p:txBody>
      </p:sp>
      <p:sp>
        <p:nvSpPr>
          <p:cNvPr id="116" name="Shape 116"/>
          <p:cNvSpPr txBox="1">
            <a:spLocks noGrp="1"/>
          </p:cNvSpPr>
          <p:nvPr>
            <p:ph type="body" idx="1"/>
          </p:nvPr>
        </p:nvSpPr>
        <p:spPr>
          <a:xfrm>
            <a:off x="311700" y="1228675"/>
            <a:ext cx="4857300" cy="3621900"/>
          </a:xfrm>
          <a:prstGeom prst="rect">
            <a:avLst/>
          </a:prstGeom>
        </p:spPr>
        <p:txBody>
          <a:bodyPr lIns="91425" tIns="91425" rIns="91425" bIns="91425" anchor="t" anchorCtr="0">
            <a:noAutofit/>
          </a:bodyPr>
          <a:lstStyle/>
          <a:p>
            <a:pPr lvl="0">
              <a:spcBef>
                <a:spcPts val="0"/>
              </a:spcBef>
              <a:buNone/>
            </a:pPr>
            <a:r>
              <a:rPr lang="en"/>
              <a:t>Apple epitomizes the “why centered thinking.” See how Apple frames their messages.</a:t>
            </a:r>
          </a:p>
          <a:p>
            <a:pPr lvl="0">
              <a:spcBef>
                <a:spcPts val="0"/>
              </a:spcBef>
              <a:buNone/>
            </a:pPr>
            <a:r>
              <a:rPr lang="en"/>
              <a:t>“We make great computers.(WHAT) They’re beautifully designed, simple to use, and user-friendly.(HOW) </a:t>
            </a:r>
          </a:p>
          <a:p>
            <a:pPr lvl="0">
              <a:spcBef>
                <a:spcPts val="0"/>
              </a:spcBef>
              <a:buNone/>
            </a:pPr>
            <a:r>
              <a:rPr lang="en"/>
              <a:t>Want to buy one?” Doesn’t really sound compelling, does it?</a:t>
            </a:r>
          </a:p>
          <a:p>
            <a:pPr lvl="0">
              <a:spcBef>
                <a:spcPts val="0"/>
              </a:spcBef>
              <a:buNone/>
            </a:pPr>
            <a:endParaRPr/>
          </a:p>
        </p:txBody>
      </p:sp>
      <p:pic>
        <p:nvPicPr>
          <p:cNvPr id="117" name="Shape 117"/>
          <p:cNvPicPr preferRelativeResize="0"/>
          <p:nvPr/>
        </p:nvPicPr>
        <p:blipFill>
          <a:blip r:embed="rId3">
            <a:alphaModFix/>
          </a:blip>
          <a:stretch>
            <a:fillRect/>
          </a:stretch>
        </p:blipFill>
        <p:spPr>
          <a:xfrm>
            <a:off x="5169000" y="1093850"/>
            <a:ext cx="3836375" cy="3693175"/>
          </a:xfrm>
          <a:prstGeom prst="rect">
            <a:avLst/>
          </a:prstGeom>
          <a:noFill/>
          <a:ln>
            <a:noFill/>
          </a:ln>
        </p:spPr>
      </p:pic>
    </p:spTree>
  </p:cSld>
  <p:clrMapOvr>
    <a:masterClrMapping/>
  </p:clrMapOvr>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2170</Words>
  <Application>Microsoft Macintosh PowerPoint</Application>
  <PresentationFormat>On-screen Show (16:9)</PresentationFormat>
  <Paragraphs>168</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Amatic SC</vt:lpstr>
      <vt:lpstr>Arial</vt:lpstr>
      <vt:lpstr>Calibri</vt:lpstr>
      <vt:lpstr>Source Code Pro</vt:lpstr>
      <vt:lpstr>beach-day</vt:lpstr>
      <vt:lpstr>Simon Sinek</vt:lpstr>
      <vt:lpstr>Learning Agenda Inside Out Thinking Ted Talks Video Golden Circle Explore the WHY Reflective Activity</vt:lpstr>
      <vt:lpstr>Why are some leaders more persuasive and  inspiring than others?</vt:lpstr>
      <vt:lpstr>Simon Sinek believes that you must start with WHY!</vt:lpstr>
      <vt:lpstr>“WHY” Thinking...</vt:lpstr>
      <vt:lpstr>Ted Talks</vt:lpstr>
      <vt:lpstr>The GOLDEN CIRCLE</vt:lpstr>
      <vt:lpstr>PowerPoint Presentation</vt:lpstr>
      <vt:lpstr>APPLE is a case in point...</vt:lpstr>
      <vt:lpstr>This is how Apple REALLY communicates...</vt:lpstr>
      <vt:lpstr>Golden Circle and the Human Brain</vt:lpstr>
      <vt:lpstr>PowerPoint Presentation</vt:lpstr>
      <vt:lpstr>Golden Circle and the Cone</vt:lpstr>
      <vt:lpstr>Golden Circle as a Megaphone!</vt:lpstr>
      <vt:lpstr>“The 5 WHY’s” Activity...</vt:lpstr>
      <vt:lpstr>YOU-TUBE VIDEO - 5 WHYS</vt:lpstr>
      <vt:lpstr>“The 5 WHY’s” Activity...</vt:lpstr>
      <vt:lpstr>PowerPoint Presentation</vt:lpstr>
      <vt:lpstr>Discussion on 5“why’s” Activity...</vt:lpstr>
      <vt:lpstr>What’s your WHY?</vt:lpstr>
      <vt:lpstr>A Paradigm Shift</vt:lpstr>
      <vt:lpstr>What’s Your Why?</vt:lpstr>
      <vt:lpstr>Application to Leadership</vt:lpstr>
      <vt:lpstr>Hand out - Reflective Sheet   Taking a look at yourself</vt:lpstr>
      <vt:lpstr>Resources on Google Drive</vt:lpstr>
      <vt:lpstr>WORD CLOUD</vt:lpstr>
      <vt:lpstr>So here is the question of the day:  Why do you get out of bed every morning? </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Simon Sinek</dc:title>
  <cp:lastModifiedBy>Microsoft Office User</cp:lastModifiedBy>
  <cp:revision>1</cp:revision>
  <dcterms:modified xsi:type="dcterms:W3CDTF">2016-10-30T17:27:41Z</dcterms:modified>
</cp:coreProperties>
</file>