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58" r:id="rId2"/>
    <p:sldId id="261" r:id="rId3"/>
    <p:sldId id="259" r:id="rId4"/>
    <p:sldId id="321" r:id="rId5"/>
    <p:sldId id="355" r:id="rId6"/>
    <p:sldId id="356" r:id="rId7"/>
    <p:sldId id="262" r:id="rId8"/>
    <p:sldId id="316" r:id="rId9"/>
    <p:sldId id="264" r:id="rId10"/>
    <p:sldId id="265" r:id="rId11"/>
    <p:sldId id="266" r:id="rId12"/>
    <p:sldId id="267" r:id="rId13"/>
    <p:sldId id="296" r:id="rId14"/>
    <p:sldId id="268" r:id="rId15"/>
    <p:sldId id="359" r:id="rId16"/>
    <p:sldId id="270" r:id="rId17"/>
    <p:sldId id="269" r:id="rId18"/>
    <p:sldId id="271" r:id="rId19"/>
    <p:sldId id="272" r:id="rId20"/>
    <p:sldId id="294" r:id="rId21"/>
    <p:sldId id="274" r:id="rId22"/>
    <p:sldId id="275" r:id="rId23"/>
    <p:sldId id="357" r:id="rId24"/>
    <p:sldId id="319" r:id="rId25"/>
    <p:sldId id="345" r:id="rId26"/>
    <p:sldId id="288" r:id="rId27"/>
    <p:sldId id="339" r:id="rId28"/>
    <p:sldId id="341" r:id="rId29"/>
    <p:sldId id="342" r:id="rId30"/>
    <p:sldId id="343" r:id="rId31"/>
    <p:sldId id="344" r:id="rId32"/>
    <p:sldId id="320" r:id="rId33"/>
    <p:sldId id="318" r:id="rId34"/>
    <p:sldId id="322" r:id="rId35"/>
    <p:sldId id="327" r:id="rId36"/>
    <p:sldId id="326" r:id="rId37"/>
    <p:sldId id="348" r:id="rId38"/>
    <p:sldId id="328" r:id="rId39"/>
    <p:sldId id="329" r:id="rId40"/>
    <p:sldId id="324" r:id="rId41"/>
    <p:sldId id="347" r:id="rId42"/>
    <p:sldId id="331" r:id="rId43"/>
    <p:sldId id="330" r:id="rId44"/>
    <p:sldId id="346" r:id="rId45"/>
    <p:sldId id="335" r:id="rId46"/>
    <p:sldId id="333" r:id="rId47"/>
    <p:sldId id="349" r:id="rId48"/>
    <p:sldId id="337" r:id="rId49"/>
    <p:sldId id="336" r:id="rId50"/>
    <p:sldId id="350" r:id="rId51"/>
    <p:sldId id="358" r:id="rId52"/>
    <p:sldId id="291" r:id="rId53"/>
    <p:sldId id="315" r:id="rId54"/>
    <p:sldId id="277" r:id="rId55"/>
    <p:sldId id="314" r:id="rId56"/>
    <p:sldId id="310" r:id="rId57"/>
    <p:sldId id="281" r:id="rId58"/>
    <p:sldId id="278" r:id="rId59"/>
    <p:sldId id="279" r:id="rId60"/>
    <p:sldId id="352" r:id="rId61"/>
    <p:sldId id="360" r:id="rId62"/>
    <p:sldId id="307" r:id="rId63"/>
    <p:sldId id="351" r:id="rId64"/>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D7D283"/>
    <a:srgbClr val="94041C"/>
    <a:srgbClr val="4C00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6" autoAdjust="0"/>
    <p:restoredTop sz="91358" autoAdjust="0"/>
  </p:normalViewPr>
  <p:slideViewPr>
    <p:cSldViewPr snapToGrid="0">
      <p:cViewPr>
        <p:scale>
          <a:sx n="100" d="100"/>
          <a:sy n="100" d="100"/>
        </p:scale>
        <p:origin x="-78"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656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4995" name="Rectangle 3"/>
          <p:cNvSpPr>
            <a:spLocks noGrp="1" noChangeArrowheads="1"/>
          </p:cNvSpPr>
          <p:nvPr>
            <p:ph type="dt" sz="quarter" idx="1"/>
          </p:nvPr>
        </p:nvSpPr>
        <p:spPr bwMode="auto">
          <a:xfrm>
            <a:off x="3884613" y="0"/>
            <a:ext cx="2971800" cy="4656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4996" name="Rectangle 4"/>
          <p:cNvSpPr>
            <a:spLocks noGrp="1" noChangeArrowheads="1"/>
          </p:cNvSpPr>
          <p:nvPr>
            <p:ph type="ftr" sz="quarter" idx="2"/>
          </p:nvPr>
        </p:nvSpPr>
        <p:spPr bwMode="auto">
          <a:xfrm>
            <a:off x="0" y="8845045"/>
            <a:ext cx="2971800" cy="4656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4997" name="Rectangle 5"/>
          <p:cNvSpPr>
            <a:spLocks noGrp="1" noChangeArrowheads="1"/>
          </p:cNvSpPr>
          <p:nvPr>
            <p:ph type="sldNum" sz="quarter" idx="3"/>
          </p:nvPr>
        </p:nvSpPr>
        <p:spPr bwMode="auto">
          <a:xfrm>
            <a:off x="3884613" y="8845045"/>
            <a:ext cx="2971800" cy="4656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2A9975-0C2B-405B-B75A-B360424CD9E7}" type="slidenum">
              <a:rPr lang="en-US"/>
              <a:pPr/>
              <a:t>‹#›</a:t>
            </a:fld>
            <a:endParaRPr lang="en-US"/>
          </a:p>
        </p:txBody>
      </p:sp>
    </p:spTree>
    <p:extLst>
      <p:ext uri="{BB962C8B-B14F-4D97-AF65-F5344CB8AC3E}">
        <p14:creationId xmlns:p14="http://schemas.microsoft.com/office/powerpoint/2010/main" xmlns="" val="280485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656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idx="1"/>
          </p:nvPr>
        </p:nvSpPr>
        <p:spPr bwMode="auto">
          <a:xfrm>
            <a:off x="3884613" y="0"/>
            <a:ext cx="2971800" cy="4656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423331"/>
            <a:ext cx="5486400" cy="41905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845045"/>
            <a:ext cx="2971800" cy="4656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9" name="Rectangle 7"/>
          <p:cNvSpPr>
            <a:spLocks noGrp="1" noChangeArrowheads="1"/>
          </p:cNvSpPr>
          <p:nvPr>
            <p:ph type="sldNum" sz="quarter" idx="5"/>
          </p:nvPr>
        </p:nvSpPr>
        <p:spPr bwMode="auto">
          <a:xfrm>
            <a:off x="3884613" y="8845045"/>
            <a:ext cx="2971800" cy="4656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0396C0-B606-4245-91EB-9572C5F135F6}" type="slidenum">
              <a:rPr lang="en-US"/>
              <a:pPr/>
              <a:t>‹#›</a:t>
            </a:fld>
            <a:endParaRPr lang="en-US"/>
          </a:p>
        </p:txBody>
      </p:sp>
    </p:spTree>
    <p:extLst>
      <p:ext uri="{BB962C8B-B14F-4D97-AF65-F5344CB8AC3E}">
        <p14:creationId xmlns:p14="http://schemas.microsoft.com/office/powerpoint/2010/main" xmlns="" val="15392792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40396C0-B606-4245-91EB-9572C5F135F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082E5-580C-473B-8F74-C181F2540401}" type="slidenum">
              <a:rPr lang="en-US"/>
              <a:pPr/>
              <a:t>12</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dirty="0" smtClean="0"/>
              <a:t>There are people of all ages and genders who don’t have homes in all</a:t>
            </a:r>
            <a:r>
              <a:rPr lang="en-US" baseline="0" dirty="0" smtClean="0"/>
              <a:t> cities across Canada.  Many children are raised in poor homes and suffer a great disadvantage.  Many children live in shelters and but many more e</a:t>
            </a:r>
            <a:r>
              <a:rPr lang="en-US" dirty="0" smtClean="0"/>
              <a:t>xperience hidden homelessness.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3A4D2-5F15-41E4-B7F5-44AC0AF464B1}" type="slidenum">
              <a:rPr lang="en-US"/>
              <a:pPr/>
              <a:t>14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dirty="0" smtClean="0"/>
              <a:t>People who are</a:t>
            </a:r>
            <a:r>
              <a:rPr lang="en-US" baseline="0" dirty="0" smtClean="0"/>
              <a:t> poor</a:t>
            </a:r>
            <a:r>
              <a:rPr lang="en-US" dirty="0" smtClean="0"/>
              <a:t> often have to work very hard to</a:t>
            </a:r>
            <a:r>
              <a:rPr lang="en-US" baseline="0" dirty="0" smtClean="0"/>
              <a:t> get their basic needs met. </a:t>
            </a:r>
            <a:r>
              <a:rPr lang="en-US" dirty="0" smtClean="0"/>
              <a:t> Also, many people who don’t have a job, want to get jobs. Some people without homes have jobs. Other people have a hard time finding a job for reasons like health concerns. The current state of the economy also puts many people at risk of homelessness and keeps poverty levels high.</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348AF-62C9-4B5E-B590-A90A7E9AAA40}" type="slidenum">
              <a:rPr lang="en-US"/>
              <a:pPr/>
              <a:t>16</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a:spcBef>
                <a:spcPct val="50000"/>
              </a:spcBef>
            </a:pPr>
            <a:r>
              <a:rPr lang="en-US" i="1" dirty="0"/>
              <a:t>Some</a:t>
            </a:r>
            <a:r>
              <a:rPr lang="en-US" dirty="0"/>
              <a:t> people who </a:t>
            </a:r>
            <a:r>
              <a:rPr lang="en-US" dirty="0" smtClean="0"/>
              <a:t>live</a:t>
            </a:r>
            <a:r>
              <a:rPr lang="en-US" baseline="0" dirty="0" smtClean="0"/>
              <a:t> in poverty</a:t>
            </a:r>
            <a:r>
              <a:rPr lang="en-US" dirty="0" smtClean="0"/>
              <a:t> </a:t>
            </a:r>
            <a:r>
              <a:rPr lang="en-US" dirty="0"/>
              <a:t>use substances like drugs or alcohol. Many other </a:t>
            </a:r>
            <a:r>
              <a:rPr lang="en-US" dirty="0" smtClean="0"/>
              <a:t>people</a:t>
            </a:r>
            <a:r>
              <a:rPr lang="en-US" baseline="0" dirty="0" smtClean="0"/>
              <a:t> living in poverty</a:t>
            </a:r>
            <a:r>
              <a:rPr lang="en-US" dirty="0" smtClean="0"/>
              <a:t> </a:t>
            </a:r>
            <a:r>
              <a:rPr lang="en-US" dirty="0"/>
              <a:t>do not use substances like drugs or alcohol. </a:t>
            </a:r>
          </a:p>
          <a:p>
            <a:r>
              <a:rPr lang="en-CA" dirty="0"/>
              <a:t>There are not enough supports to help people with addictions </a:t>
            </a:r>
            <a:r>
              <a:rPr lang="en-CA" dirty="0" smtClean="0"/>
              <a:t>issues.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7A367-E492-4941-AD74-03DC084A3EF6}" type="slidenum">
              <a:rPr lang="en-US"/>
              <a:pPr/>
              <a:t>17</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a:spcBef>
                <a:spcPct val="50000"/>
              </a:spcBef>
            </a:pPr>
            <a:r>
              <a:rPr lang="en-US"/>
              <a:t>There are people who don’t have homes everywhere. In smaller towns and villages, there are fewer formal programs like shelters to help people who don’t have a home. In these areas, people might experience “hidden homelessness”. In cities, people who don’t have homes can more easily find emergency shelters and supports for their housing.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3145C-7C82-4644-8DE6-90118653B115}" type="slidenum">
              <a:rPr lang="en-US"/>
              <a:pPr/>
              <a:t>18</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To end homelessness, people need more than just stable homes. They also need income and supports. People need a safe and secure home that they think is right for them. They also need enough income to meet their basic needs, such as shelter, food, clothing, and transportation. People also need different types of support, both from people they know and other people in the community to keep their homes for a long time. Homelessness can be ended with these three things—housing, income, and supports.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4C085-FC09-44BE-9405-0993D8654936}" type="slidenum">
              <a:rPr lang="en-US"/>
              <a:pPr/>
              <a:t>19</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pPr>
              <a:spcBef>
                <a:spcPct val="50000"/>
              </a:spcBef>
            </a:pPr>
            <a:r>
              <a:rPr lang="en-US" dirty="0" smtClean="0"/>
              <a:t>Everyone has a part to play in ending poverty and homelessness. Students can help by writing letters to leaders asking them to support</a:t>
            </a:r>
            <a:r>
              <a:rPr lang="en-US" baseline="0" dirty="0" smtClean="0"/>
              <a:t> poverty reduction plans</a:t>
            </a:r>
            <a:r>
              <a:rPr lang="en-US" dirty="0" smtClean="0"/>
              <a:t>. You can also donate your time to an organization working to support people living</a:t>
            </a:r>
            <a:r>
              <a:rPr lang="en-US" baseline="0" dirty="0" smtClean="0"/>
              <a:t> in poverty</a:t>
            </a:r>
            <a:r>
              <a:rPr lang="en-US" dirty="0" smtClean="0"/>
              <a:t>. Lots of these organizations also need donations of supplies like shampoo and socks to support</a:t>
            </a:r>
            <a:r>
              <a:rPr lang="en-US" baseline="0" dirty="0" smtClean="0"/>
              <a:t> </a:t>
            </a:r>
            <a:r>
              <a:rPr lang="en-US" dirty="0" smtClean="0"/>
              <a:t>people who don’t have a home. Finally, you can tell others about why people live</a:t>
            </a:r>
            <a:r>
              <a:rPr lang="en-US" baseline="0" dirty="0" smtClean="0"/>
              <a:t> in poverty</a:t>
            </a:r>
            <a:r>
              <a:rPr lang="en-US" dirty="0" smtClean="0"/>
              <a:t> and the things that can be done to make sure that everyone in Canada has a home. </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Using person first language helps restore the dignity of the person rather than focussing on their current situation of being</a:t>
            </a:r>
            <a:r>
              <a:rPr lang="en-CA" baseline="0" dirty="0" smtClean="0"/>
              <a:t> poor or homeless.</a:t>
            </a:r>
            <a:endParaRPr lang="en-CA" dirty="0"/>
          </a:p>
        </p:txBody>
      </p:sp>
      <p:sp>
        <p:nvSpPr>
          <p:cNvPr id="4" name="Slide Number Placeholder 3"/>
          <p:cNvSpPr>
            <a:spLocks noGrp="1"/>
          </p:cNvSpPr>
          <p:nvPr>
            <p:ph type="sldNum" sz="quarter" idx="10"/>
          </p:nvPr>
        </p:nvSpPr>
        <p:spPr/>
        <p:txBody>
          <a:bodyPr/>
          <a:lstStyle/>
          <a:p>
            <a:fld id="{B40396C0-B606-4245-91EB-9572C5F135F6}"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40396C0-B606-4245-91EB-9572C5F135F6}"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spent the first part of</a:t>
            </a:r>
            <a:r>
              <a:rPr lang="en-US" baseline="0" dirty="0" smtClean="0"/>
              <a:t> this workshop discussing what poverty looks like.  We have tried to dispel myths and show the face of poverty. In order to support those who are struggling we must throw out all preconceptions and beliefs about poverty and listen to our students.</a:t>
            </a:r>
            <a:endParaRPr lang="en-US" dirty="0"/>
          </a:p>
        </p:txBody>
      </p:sp>
      <p:sp>
        <p:nvSpPr>
          <p:cNvPr id="4" name="Slide Number Placeholder 3"/>
          <p:cNvSpPr>
            <a:spLocks noGrp="1"/>
          </p:cNvSpPr>
          <p:nvPr>
            <p:ph type="sldNum" sz="quarter" idx="10"/>
          </p:nvPr>
        </p:nvSpPr>
        <p:spPr/>
        <p:txBody>
          <a:bodyPr/>
          <a:lstStyle/>
          <a:p>
            <a:fld id="{358D7AF1-3C1B-4F8B-BB69-236B0947D59E}"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01E9C-A5CF-4503-99AC-E6122F477E73}" type="slidenum">
              <a:rPr lang="en-US"/>
              <a:pPr/>
              <a:t>26</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smtClean="0"/>
              <a:t>There</a:t>
            </a:r>
            <a:r>
              <a:rPr lang="en-US" baseline="0" dirty="0" smtClean="0"/>
              <a:t> are possibilities that you will support students in your classroom that are living in poverty and some that may be experiencing homelessness.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E653F-051C-4F6C-9571-A53A27137A89}" type="slidenum">
              <a:rPr lang="en-US"/>
              <a:pPr/>
              <a:t>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58FDE3-86A5-4AFF-9CA0-586E185FDD59}" type="slidenum">
              <a:rPr lang="en-US"/>
              <a:pPr/>
              <a:t>27</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dirty="0" smtClean="0"/>
              <a:t>What would it be like to share a space with many other families?</a:t>
            </a:r>
          </a:p>
          <a:p>
            <a:r>
              <a:rPr lang="en-US" dirty="0" smtClean="0"/>
              <a:t>Not to watch your </a:t>
            </a:r>
            <a:r>
              <a:rPr lang="en-US" dirty="0" err="1" smtClean="0"/>
              <a:t>favourite</a:t>
            </a:r>
            <a:r>
              <a:rPr lang="en-US" dirty="0" smtClean="0"/>
              <a:t> television show?</a:t>
            </a:r>
          </a:p>
          <a:p>
            <a:r>
              <a:rPr lang="en-US" dirty="0" smtClean="0"/>
              <a:t>Not have a space to play outside,</a:t>
            </a:r>
            <a:r>
              <a:rPr lang="en-US" baseline="0" dirty="0" smtClean="0"/>
              <a:t> do homework or store your </a:t>
            </a:r>
            <a:r>
              <a:rPr lang="en-US" baseline="0" dirty="0" err="1" smtClean="0"/>
              <a:t>favourite</a:t>
            </a:r>
            <a:r>
              <a:rPr lang="en-US" baseline="0" dirty="0" smtClean="0"/>
              <a:t> belongings?</a:t>
            </a:r>
          </a:p>
          <a:p>
            <a:r>
              <a:rPr lang="en-US" baseline="0" dirty="0" smtClean="0"/>
              <a:t>What happens to your pets when you have to move to a shelter?</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For</a:t>
            </a:r>
            <a:r>
              <a:rPr lang="en-CA" baseline="0" dirty="0" smtClean="0"/>
              <a:t> those students living in homeless shelters, we must pay special attention to support these students.  Liaise with the shelter staff should happen quickly and all should be involved to ensure consistency in care.</a:t>
            </a:r>
            <a:endParaRPr lang="en-CA" dirty="0"/>
          </a:p>
        </p:txBody>
      </p:sp>
      <p:sp>
        <p:nvSpPr>
          <p:cNvPr id="4" name="Slide Number Placeholder 3"/>
          <p:cNvSpPr>
            <a:spLocks noGrp="1"/>
          </p:cNvSpPr>
          <p:nvPr>
            <p:ph type="sldNum" sz="quarter" idx="10"/>
          </p:nvPr>
        </p:nvSpPr>
        <p:spPr/>
        <p:txBody>
          <a:bodyPr/>
          <a:lstStyle/>
          <a:p>
            <a:fld id="{B40396C0-B606-4245-91EB-9572C5F135F6}"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2A151-E09E-418A-8AAA-13EFA30CDF1B}" type="slidenum">
              <a:rPr lang="en-US"/>
              <a:pPr/>
              <a:t>30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CA" dirty="0"/>
              <a:t>Discuss elements of shelter life such as lack of privacy, noise, limited belongings.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2A151-E09E-418A-8AAA-13EFA30CDF1B}" type="slidenum">
              <a:rPr lang="en-US"/>
              <a:pPr/>
              <a:t>31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CA"/>
              <a:t>Discuss elements of shelter life such as lack of privacy, noise, limited belongings. Insert photos of family shelter rooms if available. </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Toolkits are located</a:t>
            </a:r>
            <a:r>
              <a:rPr lang="en-CA" baseline="0" dirty="0" smtClean="0"/>
              <a:t> on your tables.  They are filled with discussion starters and lesson plans to help you approach the topic of homelessness in your classrooms.  The larger discussion of poverty easily fits within this homelessness curriculum.</a:t>
            </a:r>
            <a:endParaRPr lang="en-CA" dirty="0"/>
          </a:p>
        </p:txBody>
      </p:sp>
      <p:sp>
        <p:nvSpPr>
          <p:cNvPr id="4" name="Slide Number Placeholder 3"/>
          <p:cNvSpPr>
            <a:spLocks noGrp="1"/>
          </p:cNvSpPr>
          <p:nvPr>
            <p:ph type="sldNum" sz="quarter" idx="10"/>
          </p:nvPr>
        </p:nvSpPr>
        <p:spPr/>
        <p:txBody>
          <a:bodyPr/>
          <a:lstStyle/>
          <a:p>
            <a:fld id="{B40396C0-B606-4245-91EB-9572C5F135F6}" type="slidenum">
              <a:rPr lang="en-US" smtClean="0"/>
              <a:pPr/>
              <a:t>53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EE479-25D6-4395-8C24-9354389E4444}" type="slidenum">
              <a:rPr lang="en-US"/>
              <a:pPr/>
              <a:t>57</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CA" dirty="0" smtClean="0"/>
              <a:t>Students are motivated by action items and here is a list of a few.</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F1646-B709-4218-BC42-2DA9A0F5AF2F}" type="slidenum">
              <a:rPr lang="en-US"/>
              <a:pPr/>
              <a:t>58</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CA"/>
              <a:t>Bring copies of the books to show teachers. Provide a brief overview if time allows. Books that are not used in the lesson plans could be highlighted.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E653F-051C-4F6C-9571-A53A27137A89}" type="slidenum">
              <a:rPr lang="en-US"/>
              <a:pPr/>
              <a:t>4</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FE284-B182-4789-B705-E7662D6B08C8}" type="slidenum">
              <a:rPr lang="en-US"/>
              <a:pPr/>
              <a:t>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baseline="0" dirty="0" smtClean="0"/>
              <a:t>Think/Pair/Share – Topic #1 Absolute Homelessness (living on the streets)</a:t>
            </a:r>
          </a:p>
          <a:p>
            <a:r>
              <a:rPr lang="en-US" baseline="0" dirty="0" smtClean="0"/>
              <a:t>Topic #2 - Hidden Homelessness (staying with friends and family but do not have your own address)</a:t>
            </a:r>
          </a:p>
          <a:p>
            <a:r>
              <a:rPr lang="en-US" baseline="0" dirty="0" smtClean="0"/>
              <a:t>Topic #3 - Shelter (emergency shelter).  Have them brainstorm what it might be like to live in that situation according to their previous knowledge on the topic.  How might living in this situation affect their school life?</a:t>
            </a:r>
            <a:endParaRPr lang="en-US" dirty="0" smtClean="0"/>
          </a:p>
          <a:p>
            <a:endParaRPr lang="en-US" dirty="0" smtClean="0"/>
          </a:p>
          <a:p>
            <a:r>
              <a:rPr lang="en-US" dirty="0" smtClean="0"/>
              <a:t>Have the group brainstorm together. Use chart paper or a white board to write down the words that everyone shouts out. Point out that today these common views of homelessness will be discussed further. This is also an idea for a lesson starter in a</a:t>
            </a:r>
            <a:r>
              <a:rPr lang="en-US" baseline="0" dirty="0" smtClean="0"/>
              <a:t> classroom</a:t>
            </a:r>
            <a:r>
              <a:rPr lang="en-US" dirty="0" smtClean="0"/>
              <a:t>.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FE284-B182-4789-B705-E7662D6B08C8}"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baseline="0" dirty="0" smtClean="0"/>
              <a:t>Think/Pair/Share – Topic #1 Absolute Homelessness (living on the streets)</a:t>
            </a:r>
          </a:p>
          <a:p>
            <a:r>
              <a:rPr lang="en-US" baseline="0" dirty="0" smtClean="0"/>
              <a:t>Topic #2 - Hidden Homelessness (staying with friends and family but do not have your own address)</a:t>
            </a:r>
          </a:p>
          <a:p>
            <a:r>
              <a:rPr lang="en-US" baseline="0" dirty="0" smtClean="0"/>
              <a:t>Topic #3 - Shelter (emergency shelter).  Have them brainstorm what it might be like to live in that situation according to their previous knowledge on the topic.  How might living in this situation affect their school life?</a:t>
            </a:r>
            <a:endParaRPr lang="en-US" dirty="0" smtClean="0"/>
          </a:p>
          <a:p>
            <a:endParaRPr lang="en-US" dirty="0" smtClean="0"/>
          </a:p>
          <a:p>
            <a:r>
              <a:rPr lang="en-US" dirty="0" smtClean="0"/>
              <a:t>Have the group brainstorm together. Use chart paper or a white board to write down the words that everyone shouts out. Point out that today these common views of homelessness will be discussed further. This is also an idea for a lesson starter in a</a:t>
            </a:r>
            <a:r>
              <a:rPr lang="en-US" baseline="0" dirty="0" smtClean="0"/>
              <a:t> classroom</a:t>
            </a:r>
            <a:r>
              <a:rPr lang="en-US" dirty="0" smtClean="0"/>
              <a: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9647B-ACF6-4FF6-A0C9-6E554224DBDF}" type="slidenum">
              <a:rPr lang="en-US"/>
              <a:pPr/>
              <a:t>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CA" dirty="0" smtClean="0"/>
              <a:t>Curriculum connections</a:t>
            </a:r>
          </a:p>
          <a:p>
            <a:r>
              <a:rPr lang="en-CA" dirty="0" smtClean="0"/>
              <a:t>Religion, Social</a:t>
            </a:r>
            <a:r>
              <a:rPr lang="en-CA" baseline="0" dirty="0" smtClean="0"/>
              <a:t> Justice, Mathematics, Character Education, Language, Social Sciences, Economy, Family Studies, Nutrition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A5911-06D8-43C1-9A6B-92C09D1EFF57}" type="slidenum">
              <a:rPr lang="en-US"/>
              <a:pPr/>
              <a:t>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CA" dirty="0"/>
              <a:t>This presentation of information is designed to increase the confidence of teachers in regards to the subject of homelessness</a:t>
            </a:r>
            <a:r>
              <a:rPr lang="en-CA" dirty="0" smtClean="0"/>
              <a:t>.</a:t>
            </a:r>
          </a:p>
          <a:p>
            <a:r>
              <a:rPr lang="en-CA" dirty="0" smtClean="0"/>
              <a:t>The following series of True/False</a:t>
            </a:r>
            <a:r>
              <a:rPr lang="en-CA" baseline="0" dirty="0" smtClean="0"/>
              <a:t> questions are a great way to dispel myths about homelessness and poverty in your classrooms.  It is a great way to give background information on the topic.  We will start with this list today and work our way through it so we will all have a better understanding of poverty and homelessness in Canada.</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E6B6D0-7D3E-4C27-8FD2-4736406F3FDF}" type="slidenum">
              <a:rPr lang="en-US"/>
              <a:pPr/>
              <a:t>10</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pPr>
              <a:spcBef>
                <a:spcPct val="0"/>
              </a:spcBef>
            </a:pPr>
            <a:r>
              <a:rPr lang="en-US" dirty="0" smtClean="0"/>
              <a:t>Homelessness is a big issue</a:t>
            </a:r>
            <a:r>
              <a:rPr lang="en-US" baseline="0" dirty="0" smtClean="0"/>
              <a:t> for many Canadian cities</a:t>
            </a:r>
            <a:r>
              <a:rPr lang="en-US" dirty="0" smtClean="0"/>
              <a:t>. The number of people who stay at emergency shelters is one way to measure homelessness. This does not include people who choose not to stay at shelters or who “hide” their homelessness by staying with friends or family.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F1EC3-740A-44E3-AB5C-5400C1CD771D}" type="slidenum">
              <a:rPr lang="en-US"/>
              <a:pPr/>
              <a:t>11</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a:t>No one chooses to </a:t>
            </a:r>
            <a:r>
              <a:rPr lang="en-US" dirty="0" smtClean="0"/>
              <a:t>live</a:t>
            </a:r>
            <a:r>
              <a:rPr lang="en-US" baseline="0" dirty="0" smtClean="0"/>
              <a:t> in poverty</a:t>
            </a:r>
            <a:r>
              <a:rPr lang="en-US" dirty="0" smtClean="0"/>
              <a:t>. </a:t>
            </a:r>
            <a:r>
              <a:rPr lang="en-US" dirty="0"/>
              <a:t>Most people are shocked when it happens to them. Most people who </a:t>
            </a:r>
            <a:r>
              <a:rPr lang="en-US" dirty="0" smtClean="0"/>
              <a:t>live in poverty want to get out of it.  </a:t>
            </a:r>
            <a:r>
              <a:rPr lang="en-US" dirty="0"/>
              <a:t>However, it is very hard to </a:t>
            </a:r>
            <a:r>
              <a:rPr lang="en-US" dirty="0" smtClean="0"/>
              <a:t>do.  Some people who live in poverty become homeless.  In order</a:t>
            </a:r>
            <a:r>
              <a:rPr lang="en-US" baseline="0" dirty="0" smtClean="0"/>
              <a:t> to keep their homes, so</a:t>
            </a:r>
            <a:r>
              <a:rPr lang="en-US" dirty="0" smtClean="0"/>
              <a:t>me </a:t>
            </a:r>
            <a:r>
              <a:rPr lang="en-US" dirty="0"/>
              <a:t>people also need extra support, like nursing </a:t>
            </a:r>
            <a:r>
              <a:rPr lang="en-US" dirty="0" smtClean="0"/>
              <a:t>care. </a:t>
            </a:r>
            <a:r>
              <a:rPr lang="en-US" dirty="0"/>
              <a:t>There are long waiting lists for these supports.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Rectangle 2"/>
          <p:cNvSpPr>
            <a:spLocks noChangeArrowheads="1"/>
          </p:cNvSpPr>
          <p:nvPr userDrawn="1"/>
        </p:nvSpPr>
        <p:spPr bwMode="auto">
          <a:xfrm>
            <a:off x="0" y="0"/>
            <a:ext cx="9144000" cy="6858000"/>
          </a:xfrm>
          <a:prstGeom prst="rect">
            <a:avLst/>
          </a:prstGeom>
          <a:solidFill>
            <a:srgbClr val="D7D283"/>
          </a:solidFill>
          <a:ln w="9525">
            <a:solidFill>
              <a:schemeClr val="tx1"/>
            </a:solidFill>
            <a:miter lim="800000"/>
            <a:headEnd/>
            <a:tailEnd/>
          </a:ln>
          <a:effectLst/>
        </p:spPr>
        <p:txBody>
          <a:bodyPr wrap="none" anchor="ctr"/>
          <a:lstStyle/>
          <a:p>
            <a:endParaRPr lang="en-US"/>
          </a:p>
        </p:txBody>
      </p:sp>
      <p:sp>
        <p:nvSpPr>
          <p:cNvPr id="14339"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340"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341" name="Rectangle 5"/>
          <p:cNvSpPr>
            <a:spLocks noGrp="1" noChangeArrowheads="1"/>
          </p:cNvSpPr>
          <p:nvPr>
            <p:ph type="ftr" sz="quarter" idx="3"/>
          </p:nvPr>
        </p:nvSpPr>
        <p:spPr>
          <a:xfrm>
            <a:off x="2933700" y="6245225"/>
            <a:ext cx="3381375" cy="476250"/>
          </a:xfrm>
        </p:spPr>
        <p:txBody>
          <a:bodyPr/>
          <a:lstStyle>
            <a:lvl1pPr>
              <a:defRPr/>
            </a:lvl1pPr>
          </a:lstStyle>
          <a:p>
            <a:r>
              <a:rPr lang="en-CA" smtClean="0"/>
              <a:t>Wilfrid Laurier University, Sept 2014</a:t>
            </a:r>
            <a:endParaRPr lang="en-US"/>
          </a:p>
        </p:txBody>
      </p:sp>
      <p:sp>
        <p:nvSpPr>
          <p:cNvPr id="14342" name="AutoShape 6"/>
          <p:cNvSpPr>
            <a:spLocks noChangeArrowheads="1"/>
          </p:cNvSpPr>
          <p:nvPr userDrawn="1"/>
        </p:nvSpPr>
        <p:spPr bwMode="auto">
          <a:xfrm rot="10800000">
            <a:off x="0" y="-552450"/>
            <a:ext cx="9144000" cy="2076450"/>
          </a:xfrm>
          <a:prstGeom prst="wave">
            <a:avLst>
              <a:gd name="adj1" fmla="val 13009"/>
              <a:gd name="adj2" fmla="val 0"/>
            </a:avLst>
          </a:prstGeom>
          <a:solidFill>
            <a:srgbClr val="4C004C"/>
          </a:solidFill>
          <a:ln w="9525">
            <a:noFill/>
            <a:round/>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CA" smtClean="0"/>
              <a:t>Wilfrid Laurier University, Sept 2014</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8"/>
            <a:ext cx="1676400" cy="581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274638"/>
            <a:ext cx="4876800" cy="581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CA" smtClean="0"/>
              <a:t>Wilfrid Laurier University, Sept 2014</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81200" y="1562100"/>
            <a:ext cx="32623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95913" y="1562100"/>
            <a:ext cx="32623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953000" y="6381750"/>
            <a:ext cx="4324350" cy="476250"/>
          </a:xfrm>
        </p:spPr>
        <p:txBody>
          <a:bodyPr/>
          <a:lstStyle>
            <a:lvl1pPr>
              <a:defRPr/>
            </a:lvl1pPr>
          </a:lstStyle>
          <a:p>
            <a:r>
              <a:rPr lang="en-CA" smtClean="0"/>
              <a:t>Wilfrid Laurier University, Sept 2014</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81200" y="1562100"/>
            <a:ext cx="32623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95913" y="1562100"/>
            <a:ext cx="326231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95913" y="3900488"/>
            <a:ext cx="3262312"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953000" y="6381750"/>
            <a:ext cx="4324350" cy="476250"/>
          </a:xfrm>
        </p:spPr>
        <p:txBody>
          <a:bodyPr/>
          <a:lstStyle>
            <a:lvl1pPr>
              <a:defRPr/>
            </a:lvl1pPr>
          </a:lstStyle>
          <a:p>
            <a:r>
              <a:rPr lang="en-CA" smtClean="0"/>
              <a:t>Wilfrid Laurier University, Sept 2014</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CA" smtClean="0"/>
              <a:t>Wilfrid Laurier University, Sept 2014</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CA" smtClean="0"/>
              <a:t>Wilfrid Laurier University, Sept 2014</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562100"/>
            <a:ext cx="32623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95913" y="1562100"/>
            <a:ext cx="32623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CA" smtClean="0"/>
              <a:t>Wilfrid Laurier University, Sept 2014</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CA" smtClean="0"/>
              <a:t>Wilfrid Laurier University, Sept 2014</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CA" smtClean="0"/>
              <a:t>Wilfrid Laurier University, Sept 2014</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CA" smtClean="0"/>
              <a:t>Wilfrid Laurier University, Sept 2014</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CA" smtClean="0"/>
              <a:t>Wilfrid Laurier University, Sept 2014</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CA" smtClean="0"/>
              <a:t>Wilfrid Laurier University, Sept 2014</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3" name="Rectangle 7"/>
          <p:cNvSpPr>
            <a:spLocks noChangeArrowheads="1"/>
          </p:cNvSpPr>
          <p:nvPr userDrawn="1"/>
        </p:nvSpPr>
        <p:spPr bwMode="auto">
          <a:xfrm>
            <a:off x="838200" y="0"/>
            <a:ext cx="8305800" cy="6858000"/>
          </a:xfrm>
          <a:prstGeom prst="rect">
            <a:avLst/>
          </a:prstGeom>
          <a:solidFill>
            <a:srgbClr val="D7D283"/>
          </a:solidFill>
          <a:ln w="9525">
            <a:solidFill>
              <a:schemeClr val="tx1"/>
            </a:solidFill>
            <a:miter lim="800000"/>
            <a:headEnd/>
            <a:tailEnd/>
          </a:ln>
          <a:effectLst/>
        </p:spPr>
        <p:txBody>
          <a:bodyPr wrap="none" anchor="ctr"/>
          <a:lstStyle/>
          <a:p>
            <a:endParaRPr lang="en-US"/>
          </a:p>
        </p:txBody>
      </p:sp>
      <p:sp>
        <p:nvSpPr>
          <p:cNvPr id="9218" name="Rectangle 2"/>
          <p:cNvSpPr>
            <a:spLocks noGrp="1" noChangeArrowheads="1"/>
          </p:cNvSpPr>
          <p:nvPr>
            <p:ph type="title"/>
          </p:nvPr>
        </p:nvSpPr>
        <p:spPr bwMode="auto">
          <a:xfrm>
            <a:off x="1981200" y="274638"/>
            <a:ext cx="6705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1981200" y="1562100"/>
            <a:ext cx="66770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1" name="Rectangle 5"/>
          <p:cNvSpPr>
            <a:spLocks noGrp="1" noChangeArrowheads="1"/>
          </p:cNvSpPr>
          <p:nvPr>
            <p:ph type="ftr" sz="quarter" idx="3"/>
          </p:nvPr>
        </p:nvSpPr>
        <p:spPr bwMode="auto">
          <a:xfrm>
            <a:off x="4953000" y="6381750"/>
            <a:ext cx="43243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CA" smtClean="0"/>
              <a:t>Wilfrid Laurier University, Sept 2014</a:t>
            </a:r>
            <a:endParaRPr lang="en-US"/>
          </a:p>
        </p:txBody>
      </p:sp>
      <p:sp>
        <p:nvSpPr>
          <p:cNvPr id="9224" name="AutoShape 8"/>
          <p:cNvSpPr>
            <a:spLocks noChangeArrowheads="1"/>
          </p:cNvSpPr>
          <p:nvPr userDrawn="1"/>
        </p:nvSpPr>
        <p:spPr bwMode="auto">
          <a:xfrm rot="5400000">
            <a:off x="-2952750" y="2390775"/>
            <a:ext cx="6858000" cy="2076450"/>
          </a:xfrm>
          <a:prstGeom prst="wave">
            <a:avLst>
              <a:gd name="adj1" fmla="val 13009"/>
              <a:gd name="adj2" fmla="val 0"/>
            </a:avLst>
          </a:prstGeom>
          <a:solidFill>
            <a:srgbClr val="4C004C"/>
          </a:solidFill>
          <a:ln w="9525">
            <a:noFill/>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lr>
          <a:srgbClr val="94041C"/>
        </a:buClr>
        <a:buSzPct val="75000"/>
        <a:buFont typeface="Wingdings" pitchFamily="2" charset="2"/>
        <a:buChar char="o"/>
        <a:defRPr sz="3200">
          <a:solidFill>
            <a:schemeClr val="tx1"/>
          </a:solidFill>
          <a:latin typeface="+mn-lt"/>
          <a:ea typeface="+mn-ea"/>
          <a:cs typeface="+mn-cs"/>
        </a:defRPr>
      </a:lvl1pPr>
      <a:lvl2pPr marL="742950" indent="-285750" algn="l" rtl="0" fontAlgn="base">
        <a:spcBef>
          <a:spcPct val="20000"/>
        </a:spcBef>
        <a:spcAft>
          <a:spcPct val="0"/>
        </a:spcAft>
        <a:buClr>
          <a:srgbClr val="808000"/>
        </a:buClr>
        <a:buSzPct val="75000"/>
        <a:buFont typeface="Wingdings" pitchFamily="2" charset="2"/>
        <a:buChar char="o"/>
        <a:defRPr sz="2800">
          <a:solidFill>
            <a:schemeClr val="tx1"/>
          </a:solidFill>
          <a:latin typeface="+mn-lt"/>
        </a:defRPr>
      </a:lvl2pPr>
      <a:lvl3pPr marL="1143000" indent="-228600" algn="l" rtl="0" fontAlgn="base">
        <a:spcBef>
          <a:spcPct val="20000"/>
        </a:spcBef>
        <a:spcAft>
          <a:spcPct val="0"/>
        </a:spcAft>
        <a:buClr>
          <a:srgbClr val="4C004C"/>
        </a:buClr>
        <a:buSzPct val="75000"/>
        <a:buFont typeface="Wingdings" pitchFamily="2" charset="2"/>
        <a:buChar char="o"/>
        <a:defRPr sz="2400">
          <a:solidFill>
            <a:schemeClr val="tx1"/>
          </a:solidFill>
          <a:latin typeface="+mn-lt"/>
        </a:defRPr>
      </a:lvl3pPr>
      <a:lvl4pPr marL="1600200" indent="-228600" algn="l" rtl="0" fontAlgn="base">
        <a:spcBef>
          <a:spcPct val="20000"/>
        </a:spcBef>
        <a:spcAft>
          <a:spcPct val="0"/>
        </a:spcAft>
        <a:buClr>
          <a:srgbClr val="94041C"/>
        </a:buClr>
        <a:buSzPct val="75000"/>
        <a:buFont typeface="Wingdings" pitchFamily="2" charset="2"/>
        <a:buChar char="o"/>
        <a:defRPr sz="2000">
          <a:solidFill>
            <a:schemeClr val="tx1"/>
          </a:solidFill>
          <a:latin typeface="+mn-lt"/>
        </a:defRPr>
      </a:lvl4pPr>
      <a:lvl5pPr marL="2057400" indent="-228600" algn="l" rtl="0" fontAlgn="base">
        <a:spcBef>
          <a:spcPct val="20000"/>
        </a:spcBef>
        <a:spcAft>
          <a:spcPct val="0"/>
        </a:spcAft>
        <a:buClr>
          <a:srgbClr val="808000"/>
        </a:buClr>
        <a:buSzPct val="75000"/>
        <a:buFont typeface="Wingdings" pitchFamily="2" charset="2"/>
        <a:buChar char="o"/>
        <a:defRPr sz="2000">
          <a:solidFill>
            <a:schemeClr val="tx1"/>
          </a:solidFill>
          <a:latin typeface="+mn-lt"/>
        </a:defRPr>
      </a:lvl5pPr>
      <a:lvl6pPr marL="2514600" indent="-228600" algn="l" rtl="0" fontAlgn="base">
        <a:spcBef>
          <a:spcPct val="20000"/>
        </a:spcBef>
        <a:spcAft>
          <a:spcPct val="0"/>
        </a:spcAft>
        <a:buClr>
          <a:srgbClr val="808000"/>
        </a:buClr>
        <a:buSzPct val="75000"/>
        <a:buFont typeface="Wingdings" pitchFamily="2" charset="2"/>
        <a:buChar char="o"/>
        <a:defRPr sz="2000">
          <a:solidFill>
            <a:schemeClr val="tx1"/>
          </a:solidFill>
          <a:latin typeface="+mn-lt"/>
        </a:defRPr>
      </a:lvl6pPr>
      <a:lvl7pPr marL="2971800" indent="-228600" algn="l" rtl="0" fontAlgn="base">
        <a:spcBef>
          <a:spcPct val="20000"/>
        </a:spcBef>
        <a:spcAft>
          <a:spcPct val="0"/>
        </a:spcAft>
        <a:buClr>
          <a:srgbClr val="808000"/>
        </a:buClr>
        <a:buSzPct val="75000"/>
        <a:buFont typeface="Wingdings" pitchFamily="2" charset="2"/>
        <a:buChar char="o"/>
        <a:defRPr sz="2000">
          <a:solidFill>
            <a:schemeClr val="tx1"/>
          </a:solidFill>
          <a:latin typeface="+mn-lt"/>
        </a:defRPr>
      </a:lvl7pPr>
      <a:lvl8pPr marL="3429000" indent="-228600" algn="l" rtl="0" fontAlgn="base">
        <a:spcBef>
          <a:spcPct val="20000"/>
        </a:spcBef>
        <a:spcAft>
          <a:spcPct val="0"/>
        </a:spcAft>
        <a:buClr>
          <a:srgbClr val="808000"/>
        </a:buClr>
        <a:buSzPct val="75000"/>
        <a:buFont typeface="Wingdings" pitchFamily="2" charset="2"/>
        <a:buChar char="o"/>
        <a:defRPr sz="2000">
          <a:solidFill>
            <a:schemeClr val="tx1"/>
          </a:solidFill>
          <a:latin typeface="+mn-lt"/>
        </a:defRPr>
      </a:lvl8pPr>
      <a:lvl9pPr marL="3886200" indent="-228600" algn="l" rtl="0" fontAlgn="base">
        <a:spcBef>
          <a:spcPct val="20000"/>
        </a:spcBef>
        <a:spcAft>
          <a:spcPct val="0"/>
        </a:spcAft>
        <a:buClr>
          <a:srgbClr val="808000"/>
        </a:buClr>
        <a:buSzPct val="75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ftr" sz="quarter" idx="3"/>
          </p:nvPr>
        </p:nvSpPr>
        <p:spPr/>
        <p:txBody>
          <a:bodyPr/>
          <a:lstStyle/>
          <a:p>
            <a:r>
              <a:rPr lang="en-CA" smtClean="0"/>
              <a:t>Wilfrid Laurier University, Sept 2014</a:t>
            </a:r>
            <a:endParaRPr lang="en-US" dirty="0"/>
          </a:p>
        </p:txBody>
      </p:sp>
      <p:sp>
        <p:nvSpPr>
          <p:cNvPr id="5124" name="Rectangle 4"/>
          <p:cNvSpPr>
            <a:spLocks noGrp="1" noChangeArrowheads="1"/>
          </p:cNvSpPr>
          <p:nvPr>
            <p:ph type="ctrTitle"/>
          </p:nvPr>
        </p:nvSpPr>
        <p:spPr>
          <a:xfrm>
            <a:off x="685800" y="1238251"/>
            <a:ext cx="7772400" cy="1619250"/>
          </a:xfrm>
        </p:spPr>
        <p:txBody>
          <a:bodyPr/>
          <a:lstStyle/>
          <a:p>
            <a:r>
              <a:rPr lang="en-CA" dirty="0"/>
              <a:t>No Place Like Home</a:t>
            </a:r>
            <a:endParaRPr lang="en-US" dirty="0"/>
          </a:p>
        </p:txBody>
      </p:sp>
      <p:sp>
        <p:nvSpPr>
          <p:cNvPr id="5125" name="Rectangle 5"/>
          <p:cNvSpPr>
            <a:spLocks noGrp="1" noChangeArrowheads="1"/>
          </p:cNvSpPr>
          <p:nvPr>
            <p:ph type="subTitle" idx="1"/>
          </p:nvPr>
        </p:nvSpPr>
        <p:spPr>
          <a:xfrm>
            <a:off x="1038225" y="2457450"/>
            <a:ext cx="7029450" cy="1142999"/>
          </a:xfrm>
        </p:spPr>
        <p:txBody>
          <a:bodyPr/>
          <a:lstStyle/>
          <a:p>
            <a:r>
              <a:rPr lang="en-CA" i="1" dirty="0"/>
              <a:t>Teaching Students </a:t>
            </a:r>
            <a:r>
              <a:rPr lang="en-CA" i="1" dirty="0" smtClean="0"/>
              <a:t>who struggle with poverty and homelessness</a:t>
            </a:r>
            <a:endParaRPr lang="en-US" i="1" dirty="0"/>
          </a:p>
        </p:txBody>
      </p:sp>
      <p:grpSp>
        <p:nvGrpSpPr>
          <p:cNvPr id="5129" name="Group 9"/>
          <p:cNvGrpSpPr>
            <a:grpSpLocks/>
          </p:cNvGrpSpPr>
          <p:nvPr/>
        </p:nvGrpSpPr>
        <p:grpSpPr bwMode="auto">
          <a:xfrm>
            <a:off x="873125" y="3752850"/>
            <a:ext cx="2154238" cy="2260600"/>
            <a:chOff x="784" y="1939"/>
            <a:chExt cx="1357" cy="1651"/>
          </a:xfrm>
        </p:grpSpPr>
        <p:pic>
          <p:nvPicPr>
            <p:cNvPr id="5126" name="Picture 1"/>
            <p:cNvPicPr>
              <a:picLocks noChangeAspect="1" noChangeArrowheads="1"/>
            </p:cNvPicPr>
            <p:nvPr/>
          </p:nvPicPr>
          <p:blipFill>
            <a:blip r:embed="rId3" cstate="print"/>
            <a:srcRect/>
            <a:stretch>
              <a:fillRect/>
            </a:stretch>
          </p:blipFill>
          <p:spPr bwMode="auto">
            <a:xfrm>
              <a:off x="792" y="1992"/>
              <a:ext cx="1346" cy="1536"/>
            </a:xfrm>
            <a:prstGeom prst="rect">
              <a:avLst/>
            </a:prstGeom>
            <a:noFill/>
            <a:ln w="9525">
              <a:noFill/>
              <a:miter lim="800000"/>
              <a:headEnd/>
              <a:tailEnd/>
            </a:ln>
          </p:spPr>
        </p:pic>
        <p:sp>
          <p:nvSpPr>
            <p:cNvPr id="5127" name="AutoShape 7"/>
            <p:cNvSpPr>
              <a:spLocks noChangeArrowheads="1"/>
            </p:cNvSpPr>
            <p:nvPr/>
          </p:nvSpPr>
          <p:spPr bwMode="auto">
            <a:xfrm>
              <a:off x="784" y="1939"/>
              <a:ext cx="1357" cy="1651"/>
            </a:xfrm>
            <a:prstGeom prst="roundRect">
              <a:avLst>
                <a:gd name="adj" fmla="val 10634"/>
              </a:avLst>
            </a:prstGeom>
            <a:noFill/>
            <a:ln w="76200">
              <a:solidFill>
                <a:srgbClr val="94041C"/>
              </a:solidFill>
              <a:round/>
              <a:headEnd/>
              <a:tailEnd/>
            </a:ln>
          </p:spPr>
          <p:txBody>
            <a:bodyPr/>
            <a:lstStyle/>
            <a:p>
              <a:endParaRPr lang="en-US"/>
            </a:p>
          </p:txBody>
        </p:sp>
      </p:grpSp>
      <p:pic>
        <p:nvPicPr>
          <p:cNvPr id="5131" name="Picture 11" descr="MPj04394840000[1]"/>
          <p:cNvPicPr>
            <a:picLocks noChangeAspect="1" noChangeArrowheads="1"/>
          </p:cNvPicPr>
          <p:nvPr/>
        </p:nvPicPr>
        <p:blipFill>
          <a:blip r:embed="rId4" cstate="print"/>
          <a:srcRect l="1672" t="9250" r="2007" b="1144"/>
          <a:stretch>
            <a:fillRect/>
          </a:stretch>
        </p:blipFill>
        <p:spPr bwMode="auto">
          <a:xfrm>
            <a:off x="3638550" y="4029075"/>
            <a:ext cx="2235200" cy="1390650"/>
          </a:xfrm>
          <a:prstGeom prst="rect">
            <a:avLst/>
          </a:prstGeom>
          <a:noFill/>
          <a:ln w="9525">
            <a:noFill/>
            <a:miter lim="800000"/>
            <a:headEnd/>
            <a:tailEnd/>
          </a:ln>
        </p:spPr>
      </p:pic>
      <p:sp>
        <p:nvSpPr>
          <p:cNvPr id="5130" name="AutoShape 10"/>
          <p:cNvSpPr>
            <a:spLocks noChangeArrowheads="1"/>
          </p:cNvSpPr>
          <p:nvPr/>
        </p:nvSpPr>
        <p:spPr bwMode="auto">
          <a:xfrm>
            <a:off x="3540125" y="4002088"/>
            <a:ext cx="2401888" cy="1411287"/>
          </a:xfrm>
          <a:prstGeom prst="roundRect">
            <a:avLst>
              <a:gd name="adj" fmla="val 10634"/>
            </a:avLst>
          </a:prstGeom>
          <a:noFill/>
          <a:ln w="76200">
            <a:solidFill>
              <a:srgbClr val="808000"/>
            </a:solidFill>
            <a:round/>
            <a:headEnd/>
            <a:tailEnd/>
          </a:ln>
        </p:spPr>
        <p:txBody>
          <a:bodyPr/>
          <a:lstStyle/>
          <a:p>
            <a:endParaRPr lang="en-US"/>
          </a:p>
        </p:txBody>
      </p:sp>
      <p:pic>
        <p:nvPicPr>
          <p:cNvPr id="5132" name="Picture 12" descr="MPj04014130000[1]"/>
          <p:cNvPicPr>
            <a:picLocks noChangeAspect="1" noChangeArrowheads="1"/>
          </p:cNvPicPr>
          <p:nvPr/>
        </p:nvPicPr>
        <p:blipFill>
          <a:blip r:embed="rId5" cstate="print"/>
          <a:srcRect l="-2193" r="-1755"/>
          <a:stretch>
            <a:fillRect/>
          </a:stretch>
        </p:blipFill>
        <p:spPr bwMode="auto">
          <a:xfrm>
            <a:off x="6408738" y="3829050"/>
            <a:ext cx="1630362" cy="2243138"/>
          </a:xfrm>
          <a:prstGeom prst="rect">
            <a:avLst/>
          </a:prstGeom>
          <a:noFill/>
          <a:ln w="9525">
            <a:noFill/>
            <a:miter lim="800000"/>
            <a:headEnd/>
            <a:tailEnd/>
          </a:ln>
        </p:spPr>
      </p:pic>
      <p:sp>
        <p:nvSpPr>
          <p:cNvPr id="5133" name="AutoShape 13"/>
          <p:cNvSpPr>
            <a:spLocks noChangeArrowheads="1"/>
          </p:cNvSpPr>
          <p:nvPr/>
        </p:nvSpPr>
        <p:spPr bwMode="auto">
          <a:xfrm>
            <a:off x="6416675" y="3752850"/>
            <a:ext cx="1612900" cy="2390775"/>
          </a:xfrm>
          <a:prstGeom prst="roundRect">
            <a:avLst>
              <a:gd name="adj" fmla="val 16667"/>
            </a:avLst>
          </a:prstGeom>
          <a:noFill/>
          <a:ln w="76200">
            <a:solidFill>
              <a:srgbClr val="4C004C"/>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CA" smtClean="0"/>
              <a:t>Wilfrid Laurier University, Sept 2014</a:t>
            </a:r>
            <a:endParaRPr lang="en-US" dirty="0"/>
          </a:p>
        </p:txBody>
      </p:sp>
      <p:sp>
        <p:nvSpPr>
          <p:cNvPr id="28674" name="Rectangle 2"/>
          <p:cNvSpPr>
            <a:spLocks noGrp="1" noChangeArrowheads="1"/>
          </p:cNvSpPr>
          <p:nvPr>
            <p:ph type="title"/>
          </p:nvPr>
        </p:nvSpPr>
        <p:spPr/>
        <p:txBody>
          <a:bodyPr/>
          <a:lstStyle/>
          <a:p>
            <a:r>
              <a:rPr lang="en-CA" sz="3800"/>
              <a:t>The truth about homelessness</a:t>
            </a:r>
            <a:endParaRPr lang="en-US" sz="3800"/>
          </a:p>
        </p:txBody>
      </p:sp>
      <p:sp>
        <p:nvSpPr>
          <p:cNvPr id="28675" name="Rectangle 3"/>
          <p:cNvSpPr>
            <a:spLocks noGrp="1" noChangeArrowheads="1"/>
          </p:cNvSpPr>
          <p:nvPr>
            <p:ph type="body" idx="1"/>
          </p:nvPr>
        </p:nvSpPr>
        <p:spPr>
          <a:xfrm>
            <a:off x="1981200" y="1562100"/>
            <a:ext cx="6677025" cy="2506663"/>
          </a:xfrm>
        </p:spPr>
        <p:txBody>
          <a:bodyPr/>
          <a:lstStyle/>
          <a:p>
            <a:pPr marL="0" indent="0">
              <a:buFont typeface="Wingdings" pitchFamily="2" charset="2"/>
              <a:buNone/>
            </a:pPr>
            <a:r>
              <a:rPr lang="en-US" dirty="0"/>
              <a:t>There are people who don’t have a </a:t>
            </a:r>
            <a:r>
              <a:rPr lang="en-US" dirty="0" smtClean="0"/>
              <a:t>home. </a:t>
            </a:r>
            <a:endParaRPr lang="en-US" dirty="0"/>
          </a:p>
          <a:p>
            <a:pPr marL="0" indent="0" algn="ctr">
              <a:buFont typeface="Wingdings" pitchFamily="2" charset="2"/>
              <a:buNone/>
            </a:pPr>
            <a:r>
              <a:rPr lang="en-CA" dirty="0"/>
              <a:t>True / False</a:t>
            </a:r>
            <a:endParaRPr lang="en-US" dirty="0"/>
          </a:p>
        </p:txBody>
      </p:sp>
      <p:sp>
        <p:nvSpPr>
          <p:cNvPr id="28676" name="Oval 4"/>
          <p:cNvSpPr>
            <a:spLocks noChangeArrowheads="1"/>
          </p:cNvSpPr>
          <p:nvPr/>
        </p:nvSpPr>
        <p:spPr bwMode="auto">
          <a:xfrm>
            <a:off x="4229100" y="2628900"/>
            <a:ext cx="971550" cy="628650"/>
          </a:xfrm>
          <a:prstGeom prst="ellipse">
            <a:avLst/>
          </a:prstGeom>
          <a:noFill/>
          <a:ln w="38100">
            <a:solidFill>
              <a:srgbClr val="94041C"/>
            </a:solidFill>
            <a:round/>
            <a:headEnd/>
            <a:tailEnd/>
          </a:ln>
          <a:effectLst/>
        </p:spPr>
        <p:txBody>
          <a:bodyPr wrap="none" anchor="ctr"/>
          <a:lstStyle/>
          <a:p>
            <a:endParaRPr lang="en-US"/>
          </a:p>
        </p:txBody>
      </p:sp>
      <p:grpSp>
        <p:nvGrpSpPr>
          <p:cNvPr id="28681" name="Group 9"/>
          <p:cNvGrpSpPr>
            <a:grpSpLocks/>
          </p:cNvGrpSpPr>
          <p:nvPr/>
        </p:nvGrpSpPr>
        <p:grpSpPr bwMode="auto">
          <a:xfrm>
            <a:off x="319088" y="346075"/>
            <a:ext cx="1550987" cy="1003300"/>
            <a:chOff x="202" y="217"/>
            <a:chExt cx="977" cy="632"/>
          </a:xfrm>
        </p:grpSpPr>
        <p:pic>
          <p:nvPicPr>
            <p:cNvPr id="28682" name="Picture 10" descr="MPj03867160000[1]"/>
            <p:cNvPicPr>
              <a:picLocks noChangeAspect="1" noChangeArrowheads="1"/>
            </p:cNvPicPr>
            <p:nvPr/>
          </p:nvPicPr>
          <p:blipFill>
            <a:blip r:embed="rId3" cstate="print"/>
            <a:srcRect/>
            <a:stretch>
              <a:fillRect/>
            </a:stretch>
          </p:blipFill>
          <p:spPr bwMode="auto">
            <a:xfrm>
              <a:off x="260" y="220"/>
              <a:ext cx="865" cy="618"/>
            </a:xfrm>
            <a:prstGeom prst="rect">
              <a:avLst/>
            </a:prstGeom>
            <a:noFill/>
          </p:spPr>
        </p:pic>
        <p:sp>
          <p:nvSpPr>
            <p:cNvPr id="28683" name="AutoShape 11"/>
            <p:cNvSpPr>
              <a:spLocks noChangeArrowheads="1"/>
            </p:cNvSpPr>
            <p:nvPr/>
          </p:nvSpPr>
          <p:spPr bwMode="auto">
            <a:xfrm>
              <a:off x="202" y="217"/>
              <a:ext cx="977" cy="632"/>
            </a:xfrm>
            <a:prstGeom prst="roundRect">
              <a:avLst>
                <a:gd name="adj" fmla="val 10634"/>
              </a:avLst>
            </a:prstGeom>
            <a:noFill/>
            <a:ln w="76200">
              <a:solidFill>
                <a:srgbClr val="808000"/>
              </a:solidFill>
              <a:round/>
              <a:headEnd/>
              <a:tailEnd/>
            </a:ln>
          </p:spPr>
          <p:txBody>
            <a:bodyPr/>
            <a:lstStyle/>
            <a:p>
              <a:endParaRPr lang="en-US"/>
            </a:p>
          </p:txBody>
        </p:sp>
      </p:grpSp>
      <p:sp>
        <p:nvSpPr>
          <p:cNvPr id="28684" name="Rectangle 12"/>
          <p:cNvSpPr>
            <a:spLocks noChangeArrowheads="1"/>
          </p:cNvSpPr>
          <p:nvPr/>
        </p:nvSpPr>
        <p:spPr bwMode="auto">
          <a:xfrm>
            <a:off x="1885950" y="3905250"/>
            <a:ext cx="6677025" cy="1973263"/>
          </a:xfrm>
          <a:prstGeom prst="rect">
            <a:avLst/>
          </a:prstGeom>
          <a:noFill/>
          <a:ln w="9525">
            <a:noFill/>
            <a:miter lim="800000"/>
            <a:headEnd/>
            <a:tailEnd/>
          </a:ln>
          <a:effectLst/>
        </p:spPr>
        <p:txBody>
          <a:bodyPr/>
          <a:lstStyle/>
          <a:p>
            <a:pPr marL="342900" indent="-342900">
              <a:spcBef>
                <a:spcPct val="20000"/>
              </a:spcBef>
              <a:buClr>
                <a:srgbClr val="94041C"/>
              </a:buClr>
              <a:buSzPct val="75000"/>
              <a:buFont typeface="Wingdings" pitchFamily="2" charset="2"/>
              <a:buChar char="o"/>
            </a:pPr>
            <a:r>
              <a:rPr lang="en-CA" sz="2400" dirty="0" smtClean="0">
                <a:latin typeface="Calibri" pitchFamily="34" charset="0"/>
              </a:rPr>
              <a:t>1 in 10 Canadians is considered “poor”</a:t>
            </a:r>
          </a:p>
          <a:p>
            <a:pPr marL="342900" indent="-342900">
              <a:spcBef>
                <a:spcPct val="20000"/>
              </a:spcBef>
              <a:buClr>
                <a:srgbClr val="94041C"/>
              </a:buClr>
              <a:buSzPct val="75000"/>
              <a:buFont typeface="Wingdings" pitchFamily="2" charset="2"/>
              <a:buChar char="o"/>
            </a:pPr>
            <a:r>
              <a:rPr lang="en-CA" sz="2400" dirty="0" smtClean="0">
                <a:latin typeface="Calibri" pitchFamily="34" charset="0"/>
              </a:rPr>
              <a:t>Homelessness </a:t>
            </a:r>
            <a:r>
              <a:rPr lang="en-CA" sz="2400" dirty="0">
                <a:latin typeface="Calibri" pitchFamily="34" charset="0"/>
              </a:rPr>
              <a:t>is a big issue for </a:t>
            </a:r>
            <a:r>
              <a:rPr lang="en-CA" sz="2400" dirty="0" smtClean="0">
                <a:latin typeface="Calibri" pitchFamily="34" charset="0"/>
              </a:rPr>
              <a:t>many communities all across Canada.</a:t>
            </a:r>
            <a:endParaRPr lang="en-CA" sz="2400" dirty="0">
              <a:latin typeface="Calibri" pitchFamily="34" charset="0"/>
            </a:endParaRPr>
          </a:p>
          <a:p>
            <a:pPr marL="342900" indent="-342900">
              <a:spcBef>
                <a:spcPct val="20000"/>
              </a:spcBef>
              <a:buClr>
                <a:srgbClr val="94041C"/>
              </a:buClr>
              <a:buSzPct val="75000"/>
              <a:buFont typeface="Wingdings" pitchFamily="2" charset="2"/>
              <a:buChar char="o"/>
            </a:pPr>
            <a:r>
              <a:rPr lang="en-CA" sz="2400" dirty="0" smtClean="0">
                <a:latin typeface="Calibri" pitchFamily="34" charset="0"/>
              </a:rPr>
              <a:t>Many </a:t>
            </a:r>
            <a:r>
              <a:rPr lang="en-CA" sz="2400" dirty="0">
                <a:latin typeface="Calibri" pitchFamily="34" charset="0"/>
              </a:rPr>
              <a:t>others choose not to stay in shelters and "hide" their homelessness by staying with friends or families.</a:t>
            </a:r>
            <a:r>
              <a:rPr lang="en-CA" sz="2000" dirty="0">
                <a:latin typeface="Calibri" pitchFamily="34" charset="0"/>
              </a:rPr>
              <a:t> </a:t>
            </a:r>
            <a:endParaRPr lang="en-US"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CA" smtClean="0"/>
              <a:t>Wilfrid Laurier University, Sept 2014</a:t>
            </a:r>
            <a:endParaRPr lang="en-US" dirty="0"/>
          </a:p>
        </p:txBody>
      </p:sp>
      <p:sp>
        <p:nvSpPr>
          <p:cNvPr id="29699" name="Rectangle 3"/>
          <p:cNvSpPr>
            <a:spLocks noGrp="1" noChangeArrowheads="1"/>
          </p:cNvSpPr>
          <p:nvPr>
            <p:ph type="body" idx="1"/>
          </p:nvPr>
        </p:nvSpPr>
        <p:spPr>
          <a:xfrm>
            <a:off x="1981200" y="1562100"/>
            <a:ext cx="6677025" cy="2306638"/>
          </a:xfrm>
        </p:spPr>
        <p:txBody>
          <a:bodyPr/>
          <a:lstStyle/>
          <a:p>
            <a:pPr marL="0" indent="0">
              <a:buFont typeface="Wingdings" pitchFamily="2" charset="2"/>
              <a:buNone/>
            </a:pPr>
            <a:r>
              <a:rPr lang="en-US"/>
              <a:t>People choose not to have a home. They could get a home if they wanted to.</a:t>
            </a:r>
          </a:p>
          <a:p>
            <a:pPr marL="0" indent="0" algn="ctr">
              <a:buFont typeface="Wingdings" pitchFamily="2" charset="2"/>
              <a:buNone/>
            </a:pPr>
            <a:r>
              <a:rPr lang="en-CA"/>
              <a:t>True / False</a:t>
            </a:r>
            <a:endParaRPr lang="en-US"/>
          </a:p>
          <a:p>
            <a:pPr marL="0" indent="0">
              <a:buFont typeface="Wingdings" pitchFamily="2" charset="2"/>
              <a:buNone/>
            </a:pPr>
            <a:endParaRPr lang="en-US"/>
          </a:p>
        </p:txBody>
      </p:sp>
      <p:sp>
        <p:nvSpPr>
          <p:cNvPr id="29700" name="Rectangle 4"/>
          <p:cNvSpPr>
            <a:spLocks noGrp="1" noChangeArrowheads="1"/>
          </p:cNvSpPr>
          <p:nvPr>
            <p:ph type="title"/>
          </p:nvPr>
        </p:nvSpPr>
        <p:spPr>
          <a:noFill/>
          <a:ln/>
        </p:spPr>
        <p:txBody>
          <a:bodyPr/>
          <a:lstStyle/>
          <a:p>
            <a:r>
              <a:rPr lang="en-CA" sz="3800"/>
              <a:t>The truth about homelessness</a:t>
            </a:r>
            <a:endParaRPr lang="en-US" sz="3800"/>
          </a:p>
        </p:txBody>
      </p:sp>
      <p:sp>
        <p:nvSpPr>
          <p:cNvPr id="29701" name="Oval 5"/>
          <p:cNvSpPr>
            <a:spLocks noChangeArrowheads="1"/>
          </p:cNvSpPr>
          <p:nvPr/>
        </p:nvSpPr>
        <p:spPr bwMode="auto">
          <a:xfrm>
            <a:off x="5391150" y="3124200"/>
            <a:ext cx="971550" cy="628650"/>
          </a:xfrm>
          <a:prstGeom prst="ellipse">
            <a:avLst/>
          </a:prstGeom>
          <a:noFill/>
          <a:ln w="38100">
            <a:solidFill>
              <a:srgbClr val="94041C"/>
            </a:solidFill>
            <a:round/>
            <a:headEnd/>
            <a:tailEnd/>
          </a:ln>
          <a:effectLst/>
        </p:spPr>
        <p:txBody>
          <a:bodyPr wrap="none" anchor="ctr"/>
          <a:lstStyle/>
          <a:p>
            <a:endParaRPr lang="en-US"/>
          </a:p>
        </p:txBody>
      </p:sp>
      <p:sp>
        <p:nvSpPr>
          <p:cNvPr id="29702" name="Text Box 6"/>
          <p:cNvSpPr txBox="1">
            <a:spLocks noChangeArrowheads="1"/>
          </p:cNvSpPr>
          <p:nvPr/>
        </p:nvSpPr>
        <p:spPr bwMode="auto">
          <a:xfrm>
            <a:off x="2095500" y="3895725"/>
            <a:ext cx="6496050" cy="442913"/>
          </a:xfrm>
          <a:prstGeom prst="rect">
            <a:avLst/>
          </a:prstGeom>
          <a:noFill/>
          <a:ln w="9525">
            <a:noFill/>
            <a:miter lim="800000"/>
            <a:headEnd/>
            <a:tailEnd/>
          </a:ln>
          <a:effectLst/>
        </p:spPr>
        <p:txBody>
          <a:bodyPr>
            <a:spAutoFit/>
          </a:bodyPr>
          <a:lstStyle/>
          <a:p>
            <a:pPr>
              <a:spcBef>
                <a:spcPct val="50000"/>
              </a:spcBef>
            </a:pPr>
            <a:endParaRPr lang="en-US" sz="2300"/>
          </a:p>
        </p:txBody>
      </p:sp>
      <p:grpSp>
        <p:nvGrpSpPr>
          <p:cNvPr id="29703" name="Group 7"/>
          <p:cNvGrpSpPr>
            <a:grpSpLocks/>
          </p:cNvGrpSpPr>
          <p:nvPr/>
        </p:nvGrpSpPr>
        <p:grpSpPr bwMode="auto">
          <a:xfrm>
            <a:off x="319088" y="346075"/>
            <a:ext cx="1550987" cy="1003300"/>
            <a:chOff x="202" y="217"/>
            <a:chExt cx="977" cy="632"/>
          </a:xfrm>
        </p:grpSpPr>
        <p:pic>
          <p:nvPicPr>
            <p:cNvPr id="29704" name="Picture 8" descr="MPj03867160000[1]"/>
            <p:cNvPicPr>
              <a:picLocks noChangeAspect="1" noChangeArrowheads="1"/>
            </p:cNvPicPr>
            <p:nvPr/>
          </p:nvPicPr>
          <p:blipFill>
            <a:blip r:embed="rId3" cstate="print"/>
            <a:srcRect/>
            <a:stretch>
              <a:fillRect/>
            </a:stretch>
          </p:blipFill>
          <p:spPr bwMode="auto">
            <a:xfrm>
              <a:off x="260" y="220"/>
              <a:ext cx="865" cy="618"/>
            </a:xfrm>
            <a:prstGeom prst="rect">
              <a:avLst/>
            </a:prstGeom>
            <a:noFill/>
          </p:spPr>
        </p:pic>
        <p:sp>
          <p:nvSpPr>
            <p:cNvPr id="29705" name="AutoShape 9"/>
            <p:cNvSpPr>
              <a:spLocks noChangeArrowheads="1"/>
            </p:cNvSpPr>
            <p:nvPr/>
          </p:nvSpPr>
          <p:spPr bwMode="auto">
            <a:xfrm>
              <a:off x="202" y="217"/>
              <a:ext cx="977" cy="632"/>
            </a:xfrm>
            <a:prstGeom prst="roundRect">
              <a:avLst>
                <a:gd name="adj" fmla="val 10634"/>
              </a:avLst>
            </a:prstGeom>
            <a:noFill/>
            <a:ln w="76200">
              <a:solidFill>
                <a:srgbClr val="808000"/>
              </a:solidFill>
              <a:round/>
              <a:headEnd/>
              <a:tailEnd/>
            </a:ln>
          </p:spPr>
          <p:txBody>
            <a:bodyPr/>
            <a:lstStyle/>
            <a:p>
              <a:endParaRPr lang="en-US"/>
            </a:p>
          </p:txBody>
        </p:sp>
      </p:grpSp>
      <p:sp>
        <p:nvSpPr>
          <p:cNvPr id="29706" name="Rectangle 10"/>
          <p:cNvSpPr>
            <a:spLocks noChangeArrowheads="1"/>
          </p:cNvSpPr>
          <p:nvPr/>
        </p:nvSpPr>
        <p:spPr bwMode="auto">
          <a:xfrm>
            <a:off x="1847850" y="3952875"/>
            <a:ext cx="6677025" cy="1973263"/>
          </a:xfrm>
          <a:prstGeom prst="rect">
            <a:avLst/>
          </a:prstGeom>
          <a:noFill/>
          <a:ln w="9525">
            <a:noFill/>
            <a:miter lim="800000"/>
            <a:headEnd/>
            <a:tailEnd/>
          </a:ln>
          <a:effectLst/>
        </p:spPr>
        <p:txBody>
          <a:bodyPr/>
          <a:lstStyle/>
          <a:p>
            <a:pPr marL="342900" indent="-342900">
              <a:spcBef>
                <a:spcPct val="20000"/>
              </a:spcBef>
              <a:buClr>
                <a:srgbClr val="94041C"/>
              </a:buClr>
              <a:buSzPct val="75000"/>
              <a:buFont typeface="Wingdings" pitchFamily="2" charset="2"/>
              <a:buChar char="o"/>
            </a:pPr>
            <a:r>
              <a:rPr lang="en-CA" sz="2400">
                <a:latin typeface="Calibri" pitchFamily="34" charset="0"/>
              </a:rPr>
              <a:t>No one chooses to be homeless and most people want a home.</a:t>
            </a:r>
          </a:p>
          <a:p>
            <a:pPr marL="342900" indent="-342900">
              <a:spcBef>
                <a:spcPct val="20000"/>
              </a:spcBef>
              <a:buClr>
                <a:srgbClr val="94041C"/>
              </a:buClr>
              <a:buSzPct val="75000"/>
              <a:buFont typeface="Wingdings" pitchFamily="2" charset="2"/>
              <a:buChar char="o"/>
            </a:pPr>
            <a:r>
              <a:rPr lang="en-CA" sz="2400">
                <a:latin typeface="Calibri" pitchFamily="34" charset="0"/>
              </a:rPr>
              <a:t>It is hard to find a home that people can afford.</a:t>
            </a:r>
          </a:p>
          <a:p>
            <a:pPr marL="342900" indent="-342900">
              <a:spcBef>
                <a:spcPct val="20000"/>
              </a:spcBef>
              <a:buClr>
                <a:srgbClr val="94041C"/>
              </a:buClr>
              <a:buSzPct val="75000"/>
              <a:buFont typeface="Wingdings" pitchFamily="2" charset="2"/>
              <a:buChar char="o"/>
            </a:pPr>
            <a:r>
              <a:rPr lang="en-CA" sz="2400">
                <a:latin typeface="Calibri" pitchFamily="34" charset="0"/>
              </a:rPr>
              <a:t>There are long waiting lists for supports to help people keep their housing.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CA" smtClean="0"/>
              <a:t>Wilfrid Laurier University, Sept 2014</a:t>
            </a:r>
            <a:endParaRPr lang="en-US" dirty="0"/>
          </a:p>
        </p:txBody>
      </p:sp>
      <p:sp>
        <p:nvSpPr>
          <p:cNvPr id="30722" name="Rectangle 2"/>
          <p:cNvSpPr>
            <a:spLocks noGrp="1" noChangeArrowheads="1"/>
          </p:cNvSpPr>
          <p:nvPr>
            <p:ph type="title"/>
          </p:nvPr>
        </p:nvSpPr>
        <p:spPr/>
        <p:txBody>
          <a:bodyPr/>
          <a:lstStyle/>
          <a:p>
            <a:r>
              <a:rPr lang="en-CA" sz="3800"/>
              <a:t>The truth about homelessness</a:t>
            </a:r>
            <a:endParaRPr lang="en-US" sz="3800"/>
          </a:p>
        </p:txBody>
      </p:sp>
      <p:sp>
        <p:nvSpPr>
          <p:cNvPr id="30723" name="Rectangle 3"/>
          <p:cNvSpPr>
            <a:spLocks noGrp="1" noChangeArrowheads="1"/>
          </p:cNvSpPr>
          <p:nvPr>
            <p:ph type="body" idx="1"/>
          </p:nvPr>
        </p:nvSpPr>
        <p:spPr>
          <a:xfrm>
            <a:off x="1981200" y="1562100"/>
            <a:ext cx="6677025" cy="1925638"/>
          </a:xfrm>
        </p:spPr>
        <p:txBody>
          <a:bodyPr/>
          <a:lstStyle/>
          <a:p>
            <a:pPr marL="0" indent="0">
              <a:buFont typeface="Wingdings" pitchFamily="2" charset="2"/>
              <a:buNone/>
            </a:pPr>
            <a:r>
              <a:rPr lang="en-US" dirty="0"/>
              <a:t>There are children in </a:t>
            </a:r>
            <a:r>
              <a:rPr lang="en-US" dirty="0" smtClean="0"/>
              <a:t>Canada </a:t>
            </a:r>
            <a:r>
              <a:rPr lang="en-US" dirty="0"/>
              <a:t>who don’t have a home.</a:t>
            </a:r>
          </a:p>
          <a:p>
            <a:pPr marL="0" indent="0" algn="ctr">
              <a:buFont typeface="Wingdings" pitchFamily="2" charset="2"/>
              <a:buNone/>
            </a:pPr>
            <a:r>
              <a:rPr lang="en-CA" dirty="0"/>
              <a:t>True / False</a:t>
            </a:r>
            <a:endParaRPr lang="en-US" dirty="0"/>
          </a:p>
          <a:p>
            <a:pPr marL="0" indent="0">
              <a:buFont typeface="Wingdings" pitchFamily="2" charset="2"/>
              <a:buNone/>
            </a:pPr>
            <a:endParaRPr lang="en-US" dirty="0"/>
          </a:p>
        </p:txBody>
      </p:sp>
      <p:sp>
        <p:nvSpPr>
          <p:cNvPr id="30724" name="Oval 4"/>
          <p:cNvSpPr>
            <a:spLocks noChangeArrowheads="1"/>
          </p:cNvSpPr>
          <p:nvPr/>
        </p:nvSpPr>
        <p:spPr bwMode="auto">
          <a:xfrm>
            <a:off x="4210050" y="2647950"/>
            <a:ext cx="971550" cy="628650"/>
          </a:xfrm>
          <a:prstGeom prst="ellipse">
            <a:avLst/>
          </a:prstGeom>
          <a:noFill/>
          <a:ln w="38100">
            <a:solidFill>
              <a:srgbClr val="94041C"/>
            </a:solidFill>
            <a:round/>
            <a:headEnd/>
            <a:tailEnd/>
          </a:ln>
          <a:effectLst/>
        </p:spPr>
        <p:txBody>
          <a:bodyPr wrap="none" anchor="ctr"/>
          <a:lstStyle/>
          <a:p>
            <a:endParaRPr lang="en-US"/>
          </a:p>
        </p:txBody>
      </p:sp>
      <p:sp>
        <p:nvSpPr>
          <p:cNvPr id="30725" name="Text Box 5"/>
          <p:cNvSpPr txBox="1">
            <a:spLocks noChangeArrowheads="1"/>
          </p:cNvSpPr>
          <p:nvPr/>
        </p:nvSpPr>
        <p:spPr bwMode="auto">
          <a:xfrm>
            <a:off x="1990725" y="3400425"/>
            <a:ext cx="649605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30726" name="Group 6"/>
          <p:cNvGrpSpPr>
            <a:grpSpLocks/>
          </p:cNvGrpSpPr>
          <p:nvPr/>
        </p:nvGrpSpPr>
        <p:grpSpPr bwMode="auto">
          <a:xfrm>
            <a:off x="320675" y="344488"/>
            <a:ext cx="1550988" cy="1003300"/>
            <a:chOff x="202" y="217"/>
            <a:chExt cx="977" cy="632"/>
          </a:xfrm>
        </p:grpSpPr>
        <p:pic>
          <p:nvPicPr>
            <p:cNvPr id="30727" name="Picture 7" descr="MPj03867160000[1]"/>
            <p:cNvPicPr>
              <a:picLocks noChangeAspect="1" noChangeArrowheads="1"/>
            </p:cNvPicPr>
            <p:nvPr/>
          </p:nvPicPr>
          <p:blipFill>
            <a:blip r:embed="rId3" cstate="print"/>
            <a:srcRect/>
            <a:stretch>
              <a:fillRect/>
            </a:stretch>
          </p:blipFill>
          <p:spPr bwMode="auto">
            <a:xfrm>
              <a:off x="260" y="220"/>
              <a:ext cx="865" cy="618"/>
            </a:xfrm>
            <a:prstGeom prst="rect">
              <a:avLst/>
            </a:prstGeom>
            <a:noFill/>
          </p:spPr>
        </p:pic>
        <p:sp>
          <p:nvSpPr>
            <p:cNvPr id="30728" name="AutoShape 8"/>
            <p:cNvSpPr>
              <a:spLocks noChangeArrowheads="1"/>
            </p:cNvSpPr>
            <p:nvPr/>
          </p:nvSpPr>
          <p:spPr bwMode="auto">
            <a:xfrm>
              <a:off x="202" y="217"/>
              <a:ext cx="977" cy="632"/>
            </a:xfrm>
            <a:prstGeom prst="roundRect">
              <a:avLst>
                <a:gd name="adj" fmla="val 10634"/>
              </a:avLst>
            </a:prstGeom>
            <a:noFill/>
            <a:ln w="76200">
              <a:solidFill>
                <a:srgbClr val="808000"/>
              </a:solidFill>
              <a:round/>
              <a:headEnd/>
              <a:tailEnd/>
            </a:ln>
          </p:spPr>
          <p:txBody>
            <a:bodyPr/>
            <a:lstStyle/>
            <a:p>
              <a:endParaRPr lang="en-US"/>
            </a:p>
          </p:txBody>
        </p:sp>
      </p:grpSp>
      <p:sp>
        <p:nvSpPr>
          <p:cNvPr id="30729" name="Rectangle 9"/>
          <p:cNvSpPr>
            <a:spLocks noChangeArrowheads="1"/>
          </p:cNvSpPr>
          <p:nvPr/>
        </p:nvSpPr>
        <p:spPr bwMode="auto">
          <a:xfrm>
            <a:off x="1847850" y="3952875"/>
            <a:ext cx="6677025" cy="1973263"/>
          </a:xfrm>
          <a:prstGeom prst="rect">
            <a:avLst/>
          </a:prstGeom>
          <a:noFill/>
          <a:ln w="9525">
            <a:noFill/>
            <a:miter lim="800000"/>
            <a:headEnd/>
            <a:tailEnd/>
          </a:ln>
          <a:effectLst/>
        </p:spPr>
        <p:txBody>
          <a:bodyPr/>
          <a:lstStyle/>
          <a:p>
            <a:pPr marL="342900" indent="-342900">
              <a:spcBef>
                <a:spcPct val="20000"/>
              </a:spcBef>
              <a:buClr>
                <a:srgbClr val="94041C"/>
              </a:buClr>
              <a:buSzPct val="75000"/>
              <a:buFont typeface="Wingdings" pitchFamily="2" charset="2"/>
              <a:buChar char="o"/>
            </a:pPr>
            <a:r>
              <a:rPr lang="en-CA" sz="2800" dirty="0" smtClean="0">
                <a:latin typeface="Calibri" pitchFamily="34" charset="0"/>
              </a:rPr>
              <a:t>When parents are poor, children are usually poor.</a:t>
            </a:r>
            <a:endParaRPr lang="en-CA" sz="2800" dirty="0">
              <a:latin typeface="Calibri" pitchFamily="34" charset="0"/>
            </a:endParaRPr>
          </a:p>
          <a:p>
            <a:pPr marL="342900" indent="-342900">
              <a:spcBef>
                <a:spcPct val="20000"/>
              </a:spcBef>
              <a:buClr>
                <a:srgbClr val="94041C"/>
              </a:buClr>
              <a:buSzPct val="75000"/>
              <a:buFont typeface="Wingdings" pitchFamily="2" charset="2"/>
              <a:buChar char="o"/>
            </a:pPr>
            <a:r>
              <a:rPr lang="en-CA" sz="2800" dirty="0">
                <a:latin typeface="Calibri" pitchFamily="34" charset="0"/>
              </a:rPr>
              <a:t>Many more children experienced hidden homelessness.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0"/>
          </p:nvPr>
        </p:nvSpPr>
        <p:spPr/>
        <p:txBody>
          <a:bodyPr/>
          <a:lstStyle/>
          <a:p>
            <a:r>
              <a:rPr lang="en-CA" smtClean="0"/>
              <a:t>Wilfrid Laurier University, Sept 2014</a:t>
            </a:r>
            <a:endParaRPr lang="en-US" dirty="0"/>
          </a:p>
        </p:txBody>
      </p:sp>
      <p:sp>
        <p:nvSpPr>
          <p:cNvPr id="95235" name="Rectangle 3"/>
          <p:cNvSpPr>
            <a:spLocks noGrp="1" noChangeArrowheads="1"/>
          </p:cNvSpPr>
          <p:nvPr>
            <p:ph type="body" sz="half" idx="1"/>
          </p:nvPr>
        </p:nvSpPr>
        <p:spPr>
          <a:xfrm>
            <a:off x="2009775" y="3657600"/>
            <a:ext cx="6396038" cy="1573213"/>
          </a:xfrm>
        </p:spPr>
        <p:txBody>
          <a:bodyPr/>
          <a:lstStyle/>
          <a:p>
            <a:pPr marL="0" indent="0">
              <a:buFont typeface="Wingdings" pitchFamily="2" charset="2"/>
              <a:buNone/>
            </a:pPr>
            <a:r>
              <a:rPr lang="en-CA" sz="3600"/>
              <a:t>Families are the fastest growing group of people experiencing homelessness in Canada. </a:t>
            </a:r>
            <a:endParaRPr lang="en-US" sz="3600"/>
          </a:p>
        </p:txBody>
      </p:sp>
      <p:pic>
        <p:nvPicPr>
          <p:cNvPr id="95255" name="Picture 23" descr="MPj04307780000[1]"/>
          <p:cNvPicPr>
            <a:picLocks noGrp="1" noChangeAspect="1" noChangeArrowheads="1"/>
          </p:cNvPicPr>
          <p:nvPr>
            <p:ph sz="quarter" idx="3"/>
          </p:nvPr>
        </p:nvPicPr>
        <p:blipFill>
          <a:blip r:embed="rId2" cstate="print">
            <a:grayscl/>
          </a:blip>
          <a:srcRect/>
          <a:stretch>
            <a:fillRect/>
          </a:stretch>
        </p:blipFill>
        <p:spPr>
          <a:xfrm>
            <a:off x="3205163" y="442913"/>
            <a:ext cx="4054475" cy="2728912"/>
          </a:xfrm>
          <a:noFill/>
          <a:ln/>
        </p:spPr>
      </p:pic>
      <p:sp>
        <p:nvSpPr>
          <p:cNvPr id="95254" name="AutoShape 22"/>
          <p:cNvSpPr>
            <a:spLocks noChangeArrowheads="1"/>
          </p:cNvSpPr>
          <p:nvPr/>
        </p:nvSpPr>
        <p:spPr bwMode="auto">
          <a:xfrm>
            <a:off x="3081338" y="420688"/>
            <a:ext cx="4275137" cy="2774950"/>
          </a:xfrm>
          <a:prstGeom prst="roundRect">
            <a:avLst>
              <a:gd name="adj" fmla="val 10634"/>
            </a:avLst>
          </a:prstGeom>
          <a:noFill/>
          <a:ln w="76200">
            <a:solidFill>
              <a:srgbClr val="808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CA" smtClean="0"/>
              <a:t>Wilfrid Laurier University, Sept 2014</a:t>
            </a:r>
            <a:endParaRPr lang="en-US" dirty="0"/>
          </a:p>
        </p:txBody>
      </p:sp>
      <p:sp>
        <p:nvSpPr>
          <p:cNvPr id="31746" name="Rectangle 2"/>
          <p:cNvSpPr>
            <a:spLocks noGrp="1" noChangeArrowheads="1"/>
          </p:cNvSpPr>
          <p:nvPr>
            <p:ph type="title"/>
          </p:nvPr>
        </p:nvSpPr>
        <p:spPr/>
        <p:txBody>
          <a:bodyPr/>
          <a:lstStyle/>
          <a:p>
            <a:r>
              <a:rPr lang="en-CA" sz="3800"/>
              <a:t>The truth about homelessness</a:t>
            </a:r>
            <a:endParaRPr lang="en-US" sz="3800"/>
          </a:p>
        </p:txBody>
      </p:sp>
      <p:sp>
        <p:nvSpPr>
          <p:cNvPr id="31747" name="Rectangle 3"/>
          <p:cNvSpPr>
            <a:spLocks noGrp="1" noChangeArrowheads="1"/>
          </p:cNvSpPr>
          <p:nvPr>
            <p:ph type="body" idx="1"/>
          </p:nvPr>
        </p:nvSpPr>
        <p:spPr>
          <a:xfrm>
            <a:off x="1981200" y="1562100"/>
            <a:ext cx="6677025" cy="1858963"/>
          </a:xfrm>
        </p:spPr>
        <p:txBody>
          <a:bodyPr/>
          <a:lstStyle/>
          <a:p>
            <a:pPr marL="0" indent="0">
              <a:buFont typeface="Wingdings" pitchFamily="2" charset="2"/>
              <a:buNone/>
            </a:pPr>
            <a:r>
              <a:rPr lang="en-US" dirty="0"/>
              <a:t>People </a:t>
            </a:r>
            <a:r>
              <a:rPr lang="en-US" dirty="0" smtClean="0"/>
              <a:t>who are poor are </a:t>
            </a:r>
            <a:r>
              <a:rPr lang="en-US" dirty="0"/>
              <a:t>lazy and don’t work.</a:t>
            </a:r>
          </a:p>
          <a:p>
            <a:pPr marL="0" indent="0" algn="ctr">
              <a:buFont typeface="Wingdings" pitchFamily="2" charset="2"/>
              <a:buNone/>
            </a:pPr>
            <a:r>
              <a:rPr lang="en-CA" dirty="0"/>
              <a:t>True / False</a:t>
            </a:r>
            <a:endParaRPr lang="en-US" dirty="0"/>
          </a:p>
          <a:p>
            <a:pPr marL="0" indent="0">
              <a:buFont typeface="Wingdings" pitchFamily="2" charset="2"/>
              <a:buNone/>
            </a:pPr>
            <a:endParaRPr lang="en-US" dirty="0"/>
          </a:p>
          <a:p>
            <a:pPr marL="0" indent="0" algn="ctr">
              <a:buFont typeface="Wingdings" pitchFamily="2" charset="2"/>
              <a:buNone/>
            </a:pPr>
            <a:endParaRPr lang="en-US" dirty="0"/>
          </a:p>
        </p:txBody>
      </p:sp>
      <p:sp>
        <p:nvSpPr>
          <p:cNvPr id="31749" name="Oval 5"/>
          <p:cNvSpPr>
            <a:spLocks noChangeArrowheads="1"/>
          </p:cNvSpPr>
          <p:nvPr/>
        </p:nvSpPr>
        <p:spPr bwMode="auto">
          <a:xfrm>
            <a:off x="5400675" y="2638425"/>
            <a:ext cx="971550" cy="628650"/>
          </a:xfrm>
          <a:prstGeom prst="ellipse">
            <a:avLst/>
          </a:prstGeom>
          <a:noFill/>
          <a:ln w="38100">
            <a:solidFill>
              <a:srgbClr val="94041C"/>
            </a:solidFill>
            <a:round/>
            <a:headEnd/>
            <a:tailEnd/>
          </a:ln>
          <a:effectLst/>
        </p:spPr>
        <p:txBody>
          <a:bodyPr wrap="none" anchor="ctr"/>
          <a:lstStyle/>
          <a:p>
            <a:endParaRPr lang="en-US"/>
          </a:p>
        </p:txBody>
      </p:sp>
      <p:grpSp>
        <p:nvGrpSpPr>
          <p:cNvPr id="31750" name="Group 6"/>
          <p:cNvGrpSpPr>
            <a:grpSpLocks/>
          </p:cNvGrpSpPr>
          <p:nvPr/>
        </p:nvGrpSpPr>
        <p:grpSpPr bwMode="auto">
          <a:xfrm>
            <a:off x="319088" y="344488"/>
            <a:ext cx="1550987" cy="1003300"/>
            <a:chOff x="202" y="217"/>
            <a:chExt cx="977" cy="632"/>
          </a:xfrm>
        </p:grpSpPr>
        <p:pic>
          <p:nvPicPr>
            <p:cNvPr id="31751" name="Picture 7" descr="MPj03867160000[1]"/>
            <p:cNvPicPr>
              <a:picLocks noChangeAspect="1" noChangeArrowheads="1"/>
            </p:cNvPicPr>
            <p:nvPr/>
          </p:nvPicPr>
          <p:blipFill>
            <a:blip r:embed="rId3" cstate="print"/>
            <a:srcRect/>
            <a:stretch>
              <a:fillRect/>
            </a:stretch>
          </p:blipFill>
          <p:spPr bwMode="auto">
            <a:xfrm>
              <a:off x="260" y="220"/>
              <a:ext cx="865" cy="618"/>
            </a:xfrm>
            <a:prstGeom prst="rect">
              <a:avLst/>
            </a:prstGeom>
            <a:noFill/>
          </p:spPr>
        </p:pic>
        <p:sp>
          <p:nvSpPr>
            <p:cNvPr id="31752" name="AutoShape 8"/>
            <p:cNvSpPr>
              <a:spLocks noChangeArrowheads="1"/>
            </p:cNvSpPr>
            <p:nvPr/>
          </p:nvSpPr>
          <p:spPr bwMode="auto">
            <a:xfrm>
              <a:off x="202" y="217"/>
              <a:ext cx="977" cy="632"/>
            </a:xfrm>
            <a:prstGeom prst="roundRect">
              <a:avLst>
                <a:gd name="adj" fmla="val 10634"/>
              </a:avLst>
            </a:prstGeom>
            <a:noFill/>
            <a:ln w="76200">
              <a:solidFill>
                <a:srgbClr val="808000"/>
              </a:solidFill>
              <a:round/>
              <a:headEnd/>
              <a:tailEnd/>
            </a:ln>
          </p:spPr>
          <p:txBody>
            <a:bodyPr/>
            <a:lstStyle/>
            <a:p>
              <a:endParaRPr lang="en-US"/>
            </a:p>
          </p:txBody>
        </p:sp>
      </p:grpSp>
      <p:sp>
        <p:nvSpPr>
          <p:cNvPr id="31753" name="Rectangle 9"/>
          <p:cNvSpPr>
            <a:spLocks noChangeArrowheads="1"/>
          </p:cNvSpPr>
          <p:nvPr/>
        </p:nvSpPr>
        <p:spPr bwMode="auto">
          <a:xfrm>
            <a:off x="1771650" y="3695700"/>
            <a:ext cx="6677025" cy="1973263"/>
          </a:xfrm>
          <a:prstGeom prst="rect">
            <a:avLst/>
          </a:prstGeom>
          <a:noFill/>
          <a:ln w="9525">
            <a:noFill/>
            <a:miter lim="800000"/>
            <a:headEnd/>
            <a:tailEnd/>
          </a:ln>
          <a:effectLst/>
        </p:spPr>
        <p:txBody>
          <a:bodyPr/>
          <a:lstStyle/>
          <a:p>
            <a:pPr marL="342900" indent="-342900">
              <a:spcBef>
                <a:spcPct val="20000"/>
              </a:spcBef>
              <a:buClr>
                <a:srgbClr val="94041C"/>
              </a:buClr>
              <a:buSzPct val="75000"/>
              <a:buFont typeface="Wingdings" pitchFamily="2" charset="2"/>
              <a:buChar char="o"/>
            </a:pPr>
            <a:r>
              <a:rPr lang="en-CA" sz="2800" dirty="0">
                <a:latin typeface="Calibri" pitchFamily="34" charset="0"/>
              </a:rPr>
              <a:t>Things are not easy for people </a:t>
            </a:r>
            <a:r>
              <a:rPr lang="en-CA" sz="2800" dirty="0" smtClean="0">
                <a:latin typeface="Calibri" pitchFamily="34" charset="0"/>
              </a:rPr>
              <a:t>who are poor.</a:t>
            </a:r>
            <a:endParaRPr lang="en-CA" sz="2800" dirty="0">
              <a:latin typeface="Calibri" pitchFamily="34" charset="0"/>
            </a:endParaRPr>
          </a:p>
          <a:p>
            <a:pPr marL="342900" indent="-342900">
              <a:spcBef>
                <a:spcPct val="20000"/>
              </a:spcBef>
              <a:buClr>
                <a:srgbClr val="94041C"/>
              </a:buClr>
              <a:buSzPct val="75000"/>
              <a:buFont typeface="Wingdings" pitchFamily="2" charset="2"/>
              <a:buChar char="o"/>
            </a:pPr>
            <a:r>
              <a:rPr lang="en-CA" sz="2800" dirty="0">
                <a:latin typeface="Calibri" pitchFamily="34" charset="0"/>
              </a:rPr>
              <a:t>Some people </a:t>
            </a:r>
            <a:r>
              <a:rPr lang="en-CA" sz="2800" dirty="0" smtClean="0">
                <a:latin typeface="Calibri" pitchFamily="34" charset="0"/>
              </a:rPr>
              <a:t>who are poor </a:t>
            </a:r>
            <a:r>
              <a:rPr lang="en-CA" sz="2800" dirty="0">
                <a:latin typeface="Calibri" pitchFamily="34" charset="0"/>
              </a:rPr>
              <a:t>have jobs and many others want jobs. </a:t>
            </a:r>
          </a:p>
          <a:p>
            <a:pPr marL="342900" indent="-342900">
              <a:spcBef>
                <a:spcPct val="20000"/>
              </a:spcBef>
              <a:buClr>
                <a:srgbClr val="94041C"/>
              </a:buClr>
              <a:buSzPct val="75000"/>
              <a:buFont typeface="Wingdings" pitchFamily="2" charset="2"/>
              <a:buChar char="o"/>
            </a:pPr>
            <a:r>
              <a:rPr lang="en-CA" sz="2800" dirty="0">
                <a:latin typeface="Calibri" pitchFamily="34" charset="0"/>
              </a:rPr>
              <a:t>It can be hard to find a job for reasons like health concerns.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smtClean="0"/>
          </a:p>
          <a:p>
            <a:r>
              <a:rPr lang="en-CA" dirty="0" smtClean="0"/>
              <a:t>Income Inequality Video</a:t>
            </a:r>
            <a:endParaRPr lang="en-CA" dirty="0"/>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CA" smtClean="0"/>
              <a:t>Wilfrid Laurier University, Sept 2014</a:t>
            </a:r>
            <a:endParaRPr lang="en-US" dirty="0"/>
          </a:p>
        </p:txBody>
      </p:sp>
      <p:sp>
        <p:nvSpPr>
          <p:cNvPr id="33794" name="Rectangle 2"/>
          <p:cNvSpPr>
            <a:spLocks noGrp="1" noChangeArrowheads="1"/>
          </p:cNvSpPr>
          <p:nvPr>
            <p:ph type="title"/>
          </p:nvPr>
        </p:nvSpPr>
        <p:spPr/>
        <p:txBody>
          <a:bodyPr/>
          <a:lstStyle/>
          <a:p>
            <a:r>
              <a:rPr lang="en-CA" sz="3800"/>
              <a:t>The truth about homelessness</a:t>
            </a:r>
            <a:endParaRPr lang="en-US" sz="3800"/>
          </a:p>
        </p:txBody>
      </p:sp>
      <p:sp>
        <p:nvSpPr>
          <p:cNvPr id="33795" name="Rectangle 3"/>
          <p:cNvSpPr>
            <a:spLocks noGrp="1" noChangeArrowheads="1"/>
          </p:cNvSpPr>
          <p:nvPr>
            <p:ph type="body" idx="1"/>
          </p:nvPr>
        </p:nvSpPr>
        <p:spPr/>
        <p:txBody>
          <a:bodyPr/>
          <a:lstStyle/>
          <a:p>
            <a:pPr marL="0" indent="0">
              <a:buFont typeface="Wingdings" pitchFamily="2" charset="2"/>
              <a:buNone/>
            </a:pPr>
            <a:r>
              <a:rPr lang="en-US" dirty="0"/>
              <a:t>All people </a:t>
            </a:r>
            <a:r>
              <a:rPr lang="en-US" dirty="0" smtClean="0"/>
              <a:t>living in poverty </a:t>
            </a:r>
            <a:r>
              <a:rPr lang="en-US" dirty="0"/>
              <a:t>are addicted to drugs or alcohol.</a:t>
            </a:r>
          </a:p>
          <a:p>
            <a:pPr marL="0" indent="0" algn="ctr">
              <a:buFont typeface="Wingdings" pitchFamily="2" charset="2"/>
              <a:buNone/>
            </a:pPr>
            <a:r>
              <a:rPr lang="en-CA" dirty="0"/>
              <a:t>True / False</a:t>
            </a:r>
            <a:endParaRPr lang="en-US" dirty="0"/>
          </a:p>
          <a:p>
            <a:pPr marL="0" indent="0">
              <a:buFont typeface="Wingdings" pitchFamily="2" charset="2"/>
              <a:buNone/>
            </a:pPr>
            <a:endParaRPr lang="en-US" dirty="0"/>
          </a:p>
        </p:txBody>
      </p:sp>
      <p:sp>
        <p:nvSpPr>
          <p:cNvPr id="33796" name="Oval 4"/>
          <p:cNvSpPr>
            <a:spLocks noChangeArrowheads="1"/>
          </p:cNvSpPr>
          <p:nvPr/>
        </p:nvSpPr>
        <p:spPr bwMode="auto">
          <a:xfrm>
            <a:off x="5400675" y="2638425"/>
            <a:ext cx="971550" cy="628650"/>
          </a:xfrm>
          <a:prstGeom prst="ellipse">
            <a:avLst/>
          </a:prstGeom>
          <a:noFill/>
          <a:ln w="38100">
            <a:solidFill>
              <a:srgbClr val="94041C"/>
            </a:solidFill>
            <a:round/>
            <a:headEnd/>
            <a:tailEnd/>
          </a:ln>
          <a:effectLst/>
        </p:spPr>
        <p:txBody>
          <a:bodyPr wrap="none" anchor="ctr"/>
          <a:lstStyle/>
          <a:p>
            <a:endParaRPr lang="en-US"/>
          </a:p>
        </p:txBody>
      </p:sp>
      <p:sp>
        <p:nvSpPr>
          <p:cNvPr id="33797" name="Text Box 5"/>
          <p:cNvSpPr txBox="1">
            <a:spLocks noChangeArrowheads="1"/>
          </p:cNvSpPr>
          <p:nvPr/>
        </p:nvSpPr>
        <p:spPr bwMode="auto">
          <a:xfrm>
            <a:off x="1990725" y="3400425"/>
            <a:ext cx="6496050" cy="519113"/>
          </a:xfrm>
          <a:prstGeom prst="rect">
            <a:avLst/>
          </a:prstGeom>
          <a:noFill/>
          <a:ln w="9525">
            <a:noFill/>
            <a:miter lim="800000"/>
            <a:headEnd/>
            <a:tailEnd/>
          </a:ln>
          <a:effectLst/>
        </p:spPr>
        <p:txBody>
          <a:bodyPr>
            <a:spAutoFit/>
          </a:bodyPr>
          <a:lstStyle/>
          <a:p>
            <a:pPr>
              <a:spcBef>
                <a:spcPct val="50000"/>
              </a:spcBef>
            </a:pPr>
            <a:endParaRPr lang="en-US" sz="2800"/>
          </a:p>
        </p:txBody>
      </p:sp>
      <p:grpSp>
        <p:nvGrpSpPr>
          <p:cNvPr id="33798" name="Group 6"/>
          <p:cNvGrpSpPr>
            <a:grpSpLocks/>
          </p:cNvGrpSpPr>
          <p:nvPr/>
        </p:nvGrpSpPr>
        <p:grpSpPr bwMode="auto">
          <a:xfrm>
            <a:off x="320675" y="344488"/>
            <a:ext cx="1550988" cy="1003300"/>
            <a:chOff x="202" y="217"/>
            <a:chExt cx="977" cy="632"/>
          </a:xfrm>
        </p:grpSpPr>
        <p:pic>
          <p:nvPicPr>
            <p:cNvPr id="33799" name="Picture 7" descr="MPj03867160000[1]"/>
            <p:cNvPicPr>
              <a:picLocks noChangeAspect="1" noChangeArrowheads="1"/>
            </p:cNvPicPr>
            <p:nvPr/>
          </p:nvPicPr>
          <p:blipFill>
            <a:blip r:embed="rId3" cstate="print"/>
            <a:srcRect/>
            <a:stretch>
              <a:fillRect/>
            </a:stretch>
          </p:blipFill>
          <p:spPr bwMode="auto">
            <a:xfrm>
              <a:off x="260" y="220"/>
              <a:ext cx="865" cy="618"/>
            </a:xfrm>
            <a:prstGeom prst="rect">
              <a:avLst/>
            </a:prstGeom>
            <a:noFill/>
          </p:spPr>
        </p:pic>
        <p:sp>
          <p:nvSpPr>
            <p:cNvPr id="33800" name="AutoShape 8"/>
            <p:cNvSpPr>
              <a:spLocks noChangeArrowheads="1"/>
            </p:cNvSpPr>
            <p:nvPr/>
          </p:nvSpPr>
          <p:spPr bwMode="auto">
            <a:xfrm>
              <a:off x="202" y="217"/>
              <a:ext cx="977" cy="632"/>
            </a:xfrm>
            <a:prstGeom prst="roundRect">
              <a:avLst>
                <a:gd name="adj" fmla="val 10634"/>
              </a:avLst>
            </a:prstGeom>
            <a:noFill/>
            <a:ln w="76200">
              <a:solidFill>
                <a:srgbClr val="808000"/>
              </a:solidFill>
              <a:round/>
              <a:headEnd/>
              <a:tailEnd/>
            </a:ln>
          </p:spPr>
          <p:txBody>
            <a:bodyPr/>
            <a:lstStyle/>
            <a:p>
              <a:endParaRPr lang="en-US"/>
            </a:p>
          </p:txBody>
        </p:sp>
      </p:grpSp>
      <p:sp>
        <p:nvSpPr>
          <p:cNvPr id="33801" name="Rectangle 9"/>
          <p:cNvSpPr>
            <a:spLocks noChangeArrowheads="1"/>
          </p:cNvSpPr>
          <p:nvPr/>
        </p:nvSpPr>
        <p:spPr bwMode="auto">
          <a:xfrm>
            <a:off x="1885950" y="3676650"/>
            <a:ext cx="6677025" cy="1973263"/>
          </a:xfrm>
          <a:prstGeom prst="rect">
            <a:avLst/>
          </a:prstGeom>
          <a:noFill/>
          <a:ln w="9525">
            <a:noFill/>
            <a:miter lim="800000"/>
            <a:headEnd/>
            <a:tailEnd/>
          </a:ln>
          <a:effectLst/>
        </p:spPr>
        <p:txBody>
          <a:bodyPr/>
          <a:lstStyle/>
          <a:p>
            <a:pPr marL="342900" indent="-342900">
              <a:spcBef>
                <a:spcPct val="20000"/>
              </a:spcBef>
              <a:buClr>
                <a:srgbClr val="94041C"/>
              </a:buClr>
              <a:buSzPct val="75000"/>
              <a:buFont typeface="Wingdings" pitchFamily="2" charset="2"/>
              <a:buChar char="o"/>
            </a:pPr>
            <a:r>
              <a:rPr lang="en-CA" sz="2800" i="1" dirty="0">
                <a:latin typeface="Calibri" pitchFamily="34" charset="0"/>
              </a:rPr>
              <a:t>Some </a:t>
            </a:r>
            <a:r>
              <a:rPr lang="en-CA" sz="2800" dirty="0">
                <a:latin typeface="Calibri" pitchFamily="34" charset="0"/>
              </a:rPr>
              <a:t>people </a:t>
            </a:r>
            <a:r>
              <a:rPr lang="en-CA" sz="2800" dirty="0" smtClean="0">
                <a:latin typeface="Calibri" pitchFamily="34" charset="0"/>
              </a:rPr>
              <a:t>living in poverty </a:t>
            </a:r>
            <a:r>
              <a:rPr lang="en-CA" sz="2800" dirty="0">
                <a:latin typeface="Calibri" pitchFamily="34" charset="0"/>
              </a:rPr>
              <a:t>use substances like drugs or alcohol.</a:t>
            </a:r>
          </a:p>
          <a:p>
            <a:pPr marL="342900" indent="-342900">
              <a:spcBef>
                <a:spcPct val="20000"/>
              </a:spcBef>
              <a:buClr>
                <a:srgbClr val="94041C"/>
              </a:buClr>
              <a:buSzPct val="75000"/>
              <a:buFont typeface="Wingdings" pitchFamily="2" charset="2"/>
              <a:buChar char="o"/>
            </a:pPr>
            <a:r>
              <a:rPr lang="en-CA" sz="2800" dirty="0">
                <a:latin typeface="Calibri" pitchFamily="34" charset="0"/>
              </a:rPr>
              <a:t>Many other people do not.</a:t>
            </a:r>
            <a:endParaRPr lang="en-CA" sz="2800" i="1" dirty="0">
              <a:latin typeface="Calibri" pitchFamily="34" charset="0"/>
            </a:endParaRPr>
          </a:p>
          <a:p>
            <a:pPr marL="342900" indent="-342900">
              <a:spcBef>
                <a:spcPct val="20000"/>
              </a:spcBef>
              <a:buClr>
                <a:srgbClr val="94041C"/>
              </a:buClr>
              <a:buSzPct val="75000"/>
              <a:buFont typeface="Wingdings" pitchFamily="2" charset="2"/>
              <a:buChar char="o"/>
            </a:pPr>
            <a:endParaRPr lang="en-CA"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8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CA" smtClean="0"/>
              <a:t>Wilfrid Laurier University, Sept 2014</a:t>
            </a:r>
            <a:endParaRPr lang="en-US" dirty="0"/>
          </a:p>
        </p:txBody>
      </p:sp>
      <p:sp>
        <p:nvSpPr>
          <p:cNvPr id="32770" name="Rectangle 2"/>
          <p:cNvSpPr>
            <a:spLocks noGrp="1" noChangeArrowheads="1"/>
          </p:cNvSpPr>
          <p:nvPr>
            <p:ph type="title"/>
          </p:nvPr>
        </p:nvSpPr>
        <p:spPr/>
        <p:txBody>
          <a:bodyPr/>
          <a:lstStyle/>
          <a:p>
            <a:r>
              <a:rPr lang="en-CA" sz="3800"/>
              <a:t>The truth about homelessness</a:t>
            </a:r>
            <a:endParaRPr lang="en-US" sz="3800"/>
          </a:p>
        </p:txBody>
      </p:sp>
      <p:sp>
        <p:nvSpPr>
          <p:cNvPr id="32771" name="Rectangle 3"/>
          <p:cNvSpPr>
            <a:spLocks noGrp="1" noChangeArrowheads="1"/>
          </p:cNvSpPr>
          <p:nvPr>
            <p:ph type="body" idx="1"/>
          </p:nvPr>
        </p:nvSpPr>
        <p:spPr>
          <a:xfrm>
            <a:off x="1981200" y="1562100"/>
            <a:ext cx="6677025" cy="1887538"/>
          </a:xfrm>
        </p:spPr>
        <p:txBody>
          <a:bodyPr/>
          <a:lstStyle/>
          <a:p>
            <a:pPr marL="0" indent="0">
              <a:buFont typeface="Wingdings" pitchFamily="2" charset="2"/>
              <a:buNone/>
            </a:pPr>
            <a:r>
              <a:rPr lang="en-US"/>
              <a:t>Homelessness only happens in big cities.</a:t>
            </a:r>
          </a:p>
          <a:p>
            <a:pPr marL="0" indent="0" algn="ctr">
              <a:buFont typeface="Wingdings" pitchFamily="2" charset="2"/>
              <a:buNone/>
            </a:pPr>
            <a:r>
              <a:rPr lang="en-CA"/>
              <a:t>True / False</a:t>
            </a:r>
            <a:endParaRPr lang="en-US"/>
          </a:p>
          <a:p>
            <a:pPr marL="0" indent="0">
              <a:buFont typeface="Wingdings" pitchFamily="2" charset="2"/>
              <a:buNone/>
            </a:pPr>
            <a:endParaRPr lang="en-US"/>
          </a:p>
        </p:txBody>
      </p:sp>
      <p:sp>
        <p:nvSpPr>
          <p:cNvPr id="32772" name="Oval 4"/>
          <p:cNvSpPr>
            <a:spLocks noChangeArrowheads="1"/>
          </p:cNvSpPr>
          <p:nvPr/>
        </p:nvSpPr>
        <p:spPr bwMode="auto">
          <a:xfrm>
            <a:off x="5400675" y="2638425"/>
            <a:ext cx="971550" cy="628650"/>
          </a:xfrm>
          <a:prstGeom prst="ellipse">
            <a:avLst/>
          </a:prstGeom>
          <a:noFill/>
          <a:ln w="38100">
            <a:solidFill>
              <a:srgbClr val="94041C"/>
            </a:solidFill>
            <a:round/>
            <a:headEnd/>
            <a:tailEnd/>
          </a:ln>
          <a:effectLst/>
        </p:spPr>
        <p:txBody>
          <a:bodyPr wrap="none" anchor="ctr"/>
          <a:lstStyle/>
          <a:p>
            <a:endParaRPr lang="en-US"/>
          </a:p>
        </p:txBody>
      </p:sp>
      <p:sp>
        <p:nvSpPr>
          <p:cNvPr id="32773" name="Text Box 5"/>
          <p:cNvSpPr txBox="1">
            <a:spLocks noChangeArrowheads="1"/>
          </p:cNvSpPr>
          <p:nvPr/>
        </p:nvSpPr>
        <p:spPr bwMode="auto">
          <a:xfrm>
            <a:off x="1990725" y="3400425"/>
            <a:ext cx="649605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32774" name="Group 6"/>
          <p:cNvGrpSpPr>
            <a:grpSpLocks/>
          </p:cNvGrpSpPr>
          <p:nvPr/>
        </p:nvGrpSpPr>
        <p:grpSpPr bwMode="auto">
          <a:xfrm>
            <a:off x="319088" y="346075"/>
            <a:ext cx="1550987" cy="1003300"/>
            <a:chOff x="202" y="217"/>
            <a:chExt cx="977" cy="632"/>
          </a:xfrm>
        </p:grpSpPr>
        <p:pic>
          <p:nvPicPr>
            <p:cNvPr id="32775" name="Picture 7" descr="MPj03867160000[1]"/>
            <p:cNvPicPr>
              <a:picLocks noChangeAspect="1" noChangeArrowheads="1"/>
            </p:cNvPicPr>
            <p:nvPr/>
          </p:nvPicPr>
          <p:blipFill>
            <a:blip r:embed="rId3" cstate="print"/>
            <a:srcRect/>
            <a:stretch>
              <a:fillRect/>
            </a:stretch>
          </p:blipFill>
          <p:spPr bwMode="auto">
            <a:xfrm>
              <a:off x="260" y="220"/>
              <a:ext cx="865" cy="618"/>
            </a:xfrm>
            <a:prstGeom prst="rect">
              <a:avLst/>
            </a:prstGeom>
            <a:noFill/>
          </p:spPr>
        </p:pic>
        <p:sp>
          <p:nvSpPr>
            <p:cNvPr id="32776" name="AutoShape 8"/>
            <p:cNvSpPr>
              <a:spLocks noChangeArrowheads="1"/>
            </p:cNvSpPr>
            <p:nvPr/>
          </p:nvSpPr>
          <p:spPr bwMode="auto">
            <a:xfrm>
              <a:off x="202" y="217"/>
              <a:ext cx="977" cy="632"/>
            </a:xfrm>
            <a:prstGeom prst="roundRect">
              <a:avLst>
                <a:gd name="adj" fmla="val 10634"/>
              </a:avLst>
            </a:prstGeom>
            <a:noFill/>
            <a:ln w="76200">
              <a:solidFill>
                <a:srgbClr val="808000"/>
              </a:solidFill>
              <a:round/>
              <a:headEnd/>
              <a:tailEnd/>
            </a:ln>
          </p:spPr>
          <p:txBody>
            <a:bodyPr/>
            <a:lstStyle/>
            <a:p>
              <a:endParaRPr lang="en-US"/>
            </a:p>
          </p:txBody>
        </p:sp>
      </p:grpSp>
      <p:sp>
        <p:nvSpPr>
          <p:cNvPr id="32777" name="Rectangle 9"/>
          <p:cNvSpPr>
            <a:spLocks noChangeArrowheads="1"/>
          </p:cNvSpPr>
          <p:nvPr/>
        </p:nvSpPr>
        <p:spPr bwMode="auto">
          <a:xfrm>
            <a:off x="1885950" y="3676650"/>
            <a:ext cx="6677025" cy="1973263"/>
          </a:xfrm>
          <a:prstGeom prst="rect">
            <a:avLst/>
          </a:prstGeom>
          <a:noFill/>
          <a:ln w="9525">
            <a:noFill/>
            <a:miter lim="800000"/>
            <a:headEnd/>
            <a:tailEnd/>
          </a:ln>
          <a:effectLst/>
        </p:spPr>
        <p:txBody>
          <a:bodyPr/>
          <a:lstStyle/>
          <a:p>
            <a:pPr marL="342900" indent="-342900">
              <a:spcBef>
                <a:spcPct val="20000"/>
              </a:spcBef>
              <a:buClr>
                <a:srgbClr val="94041C"/>
              </a:buClr>
              <a:buSzPct val="75000"/>
              <a:buFont typeface="Wingdings" pitchFamily="2" charset="2"/>
              <a:buChar char="o"/>
            </a:pPr>
            <a:r>
              <a:rPr lang="en-CA" sz="2800">
                <a:latin typeface="Calibri" pitchFamily="34" charset="0"/>
              </a:rPr>
              <a:t>There are people who don't have a home everywhere.</a:t>
            </a:r>
          </a:p>
          <a:p>
            <a:pPr marL="342900" indent="-342900">
              <a:spcBef>
                <a:spcPct val="20000"/>
              </a:spcBef>
              <a:buClr>
                <a:srgbClr val="94041C"/>
              </a:buClr>
              <a:buSzPct val="75000"/>
              <a:buFont typeface="Wingdings" pitchFamily="2" charset="2"/>
              <a:buNone/>
            </a:pPr>
            <a:endParaRPr lang="en-CA"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CA" smtClean="0"/>
              <a:t>Wilfrid Laurier University, Sept 2014</a:t>
            </a:r>
            <a:endParaRPr lang="en-US" dirty="0"/>
          </a:p>
        </p:txBody>
      </p:sp>
      <p:sp>
        <p:nvSpPr>
          <p:cNvPr id="34818" name="Rectangle 2"/>
          <p:cNvSpPr>
            <a:spLocks noGrp="1" noChangeArrowheads="1"/>
          </p:cNvSpPr>
          <p:nvPr>
            <p:ph type="title"/>
          </p:nvPr>
        </p:nvSpPr>
        <p:spPr/>
        <p:txBody>
          <a:bodyPr/>
          <a:lstStyle/>
          <a:p>
            <a:r>
              <a:rPr lang="en-CA" sz="3800"/>
              <a:t>The truth about homelessness</a:t>
            </a:r>
            <a:endParaRPr lang="en-US" sz="3800"/>
          </a:p>
        </p:txBody>
      </p:sp>
      <p:sp>
        <p:nvSpPr>
          <p:cNvPr id="34819" name="Rectangle 3"/>
          <p:cNvSpPr>
            <a:spLocks noGrp="1" noChangeArrowheads="1"/>
          </p:cNvSpPr>
          <p:nvPr>
            <p:ph type="body" idx="1"/>
          </p:nvPr>
        </p:nvSpPr>
        <p:spPr>
          <a:xfrm>
            <a:off x="1981200" y="1562100"/>
            <a:ext cx="6677025" cy="1792288"/>
          </a:xfrm>
        </p:spPr>
        <p:txBody>
          <a:bodyPr/>
          <a:lstStyle/>
          <a:p>
            <a:pPr marL="0" indent="0">
              <a:buFont typeface="Wingdings" pitchFamily="2" charset="2"/>
              <a:buNone/>
            </a:pPr>
            <a:r>
              <a:rPr lang="en-US"/>
              <a:t>If we had more homes there would be no homelessness.</a:t>
            </a:r>
          </a:p>
          <a:p>
            <a:pPr marL="0" indent="0" algn="ctr">
              <a:buFont typeface="Wingdings" pitchFamily="2" charset="2"/>
              <a:buNone/>
            </a:pPr>
            <a:r>
              <a:rPr lang="en-CA"/>
              <a:t>True / False</a:t>
            </a:r>
            <a:endParaRPr lang="en-US"/>
          </a:p>
          <a:p>
            <a:pPr marL="0" indent="0">
              <a:buFont typeface="Wingdings" pitchFamily="2" charset="2"/>
              <a:buNone/>
            </a:pPr>
            <a:endParaRPr lang="en-US"/>
          </a:p>
        </p:txBody>
      </p:sp>
      <p:sp>
        <p:nvSpPr>
          <p:cNvPr id="34820" name="Oval 4"/>
          <p:cNvSpPr>
            <a:spLocks noChangeArrowheads="1"/>
          </p:cNvSpPr>
          <p:nvPr/>
        </p:nvSpPr>
        <p:spPr bwMode="auto">
          <a:xfrm>
            <a:off x="5400675" y="2638425"/>
            <a:ext cx="971550" cy="628650"/>
          </a:xfrm>
          <a:prstGeom prst="ellipse">
            <a:avLst/>
          </a:prstGeom>
          <a:noFill/>
          <a:ln w="38100">
            <a:solidFill>
              <a:srgbClr val="94041C"/>
            </a:solidFill>
            <a:round/>
            <a:headEnd/>
            <a:tailEnd/>
          </a:ln>
          <a:effectLst/>
        </p:spPr>
        <p:txBody>
          <a:bodyPr wrap="none" anchor="ctr"/>
          <a:lstStyle/>
          <a:p>
            <a:endParaRPr lang="en-US"/>
          </a:p>
        </p:txBody>
      </p:sp>
      <p:grpSp>
        <p:nvGrpSpPr>
          <p:cNvPr id="34822" name="Group 6"/>
          <p:cNvGrpSpPr>
            <a:grpSpLocks/>
          </p:cNvGrpSpPr>
          <p:nvPr/>
        </p:nvGrpSpPr>
        <p:grpSpPr bwMode="auto">
          <a:xfrm>
            <a:off x="319088" y="346075"/>
            <a:ext cx="1550987" cy="1003300"/>
            <a:chOff x="202" y="217"/>
            <a:chExt cx="977" cy="632"/>
          </a:xfrm>
        </p:grpSpPr>
        <p:pic>
          <p:nvPicPr>
            <p:cNvPr id="34823" name="Picture 7" descr="MPj03867160000[1]"/>
            <p:cNvPicPr>
              <a:picLocks noChangeAspect="1" noChangeArrowheads="1"/>
            </p:cNvPicPr>
            <p:nvPr/>
          </p:nvPicPr>
          <p:blipFill>
            <a:blip r:embed="rId3" cstate="print"/>
            <a:srcRect/>
            <a:stretch>
              <a:fillRect/>
            </a:stretch>
          </p:blipFill>
          <p:spPr bwMode="auto">
            <a:xfrm>
              <a:off x="260" y="220"/>
              <a:ext cx="865" cy="618"/>
            </a:xfrm>
            <a:prstGeom prst="rect">
              <a:avLst/>
            </a:prstGeom>
            <a:noFill/>
          </p:spPr>
        </p:pic>
        <p:sp>
          <p:nvSpPr>
            <p:cNvPr id="34824" name="AutoShape 8"/>
            <p:cNvSpPr>
              <a:spLocks noChangeArrowheads="1"/>
            </p:cNvSpPr>
            <p:nvPr/>
          </p:nvSpPr>
          <p:spPr bwMode="auto">
            <a:xfrm>
              <a:off x="202" y="217"/>
              <a:ext cx="977" cy="632"/>
            </a:xfrm>
            <a:prstGeom prst="roundRect">
              <a:avLst>
                <a:gd name="adj" fmla="val 10634"/>
              </a:avLst>
            </a:prstGeom>
            <a:noFill/>
            <a:ln w="76200">
              <a:solidFill>
                <a:srgbClr val="808000"/>
              </a:solidFill>
              <a:round/>
              <a:headEnd/>
              <a:tailEnd/>
            </a:ln>
          </p:spPr>
          <p:txBody>
            <a:bodyPr/>
            <a:lstStyle/>
            <a:p>
              <a:endParaRPr lang="en-US"/>
            </a:p>
          </p:txBody>
        </p:sp>
      </p:grpSp>
      <p:sp>
        <p:nvSpPr>
          <p:cNvPr id="34825" name="Rectangle 9"/>
          <p:cNvSpPr>
            <a:spLocks noChangeArrowheads="1"/>
          </p:cNvSpPr>
          <p:nvPr/>
        </p:nvSpPr>
        <p:spPr bwMode="auto">
          <a:xfrm>
            <a:off x="1885950" y="3714750"/>
            <a:ext cx="6677025" cy="1973263"/>
          </a:xfrm>
          <a:prstGeom prst="rect">
            <a:avLst/>
          </a:prstGeom>
          <a:noFill/>
          <a:ln w="9525">
            <a:noFill/>
            <a:miter lim="800000"/>
            <a:headEnd/>
            <a:tailEnd/>
          </a:ln>
          <a:effectLst/>
        </p:spPr>
        <p:txBody>
          <a:bodyPr/>
          <a:lstStyle/>
          <a:p>
            <a:pPr marL="342900" indent="-342900">
              <a:spcBef>
                <a:spcPct val="20000"/>
              </a:spcBef>
              <a:buClr>
                <a:srgbClr val="94041C"/>
              </a:buClr>
              <a:buSzPct val="75000"/>
              <a:buFont typeface="Wingdings" pitchFamily="2" charset="2"/>
              <a:buChar char="o"/>
            </a:pPr>
            <a:r>
              <a:rPr lang="en-CA" sz="3200">
                <a:latin typeface="Calibri" pitchFamily="34" charset="0"/>
              </a:rPr>
              <a:t>To end homelessness, people need stable homes, income, and supports.</a:t>
            </a:r>
          </a:p>
          <a:p>
            <a:pPr marL="342900" indent="-342900">
              <a:spcBef>
                <a:spcPct val="20000"/>
              </a:spcBef>
              <a:buClr>
                <a:srgbClr val="94041C"/>
              </a:buClr>
              <a:buSzPct val="75000"/>
              <a:buFont typeface="Wingdings" pitchFamily="2" charset="2"/>
              <a:buNone/>
            </a:pPr>
            <a:endParaRPr lang="en-CA" sz="3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CA" smtClean="0"/>
              <a:t>Wilfrid Laurier University, Sept 2014</a:t>
            </a:r>
            <a:endParaRPr lang="en-US" dirty="0"/>
          </a:p>
        </p:txBody>
      </p:sp>
      <p:sp>
        <p:nvSpPr>
          <p:cNvPr id="35842" name="Rectangle 2"/>
          <p:cNvSpPr>
            <a:spLocks noGrp="1" noChangeArrowheads="1"/>
          </p:cNvSpPr>
          <p:nvPr>
            <p:ph type="title"/>
          </p:nvPr>
        </p:nvSpPr>
        <p:spPr/>
        <p:txBody>
          <a:bodyPr/>
          <a:lstStyle/>
          <a:p>
            <a:r>
              <a:rPr lang="en-CA" sz="3800"/>
              <a:t>The truth about homelessness</a:t>
            </a:r>
            <a:endParaRPr lang="en-US" sz="3800"/>
          </a:p>
        </p:txBody>
      </p:sp>
      <p:sp>
        <p:nvSpPr>
          <p:cNvPr id="35843" name="Rectangle 3"/>
          <p:cNvSpPr>
            <a:spLocks noGrp="1" noChangeArrowheads="1"/>
          </p:cNvSpPr>
          <p:nvPr>
            <p:ph type="body" idx="1"/>
          </p:nvPr>
        </p:nvSpPr>
        <p:spPr/>
        <p:txBody>
          <a:bodyPr/>
          <a:lstStyle/>
          <a:p>
            <a:pPr marL="0" indent="0">
              <a:buFont typeface="Wingdings" pitchFamily="2" charset="2"/>
              <a:buNone/>
            </a:pPr>
            <a:r>
              <a:rPr lang="en-US" dirty="0"/>
              <a:t>There is nothing we can do about </a:t>
            </a:r>
            <a:r>
              <a:rPr lang="en-US" dirty="0" smtClean="0"/>
              <a:t>poverty and homelessness. </a:t>
            </a:r>
            <a:endParaRPr lang="en-US" dirty="0"/>
          </a:p>
          <a:p>
            <a:pPr marL="0" indent="0" algn="ctr">
              <a:buFont typeface="Wingdings" pitchFamily="2" charset="2"/>
              <a:buNone/>
            </a:pPr>
            <a:r>
              <a:rPr lang="en-CA" dirty="0"/>
              <a:t>True / False</a:t>
            </a:r>
            <a:endParaRPr lang="en-US" dirty="0"/>
          </a:p>
          <a:p>
            <a:pPr marL="0" indent="0">
              <a:buFont typeface="Wingdings" pitchFamily="2" charset="2"/>
              <a:buNone/>
            </a:pPr>
            <a:endParaRPr lang="en-US" dirty="0"/>
          </a:p>
        </p:txBody>
      </p:sp>
      <p:sp>
        <p:nvSpPr>
          <p:cNvPr id="35844" name="Oval 4"/>
          <p:cNvSpPr>
            <a:spLocks noChangeArrowheads="1"/>
          </p:cNvSpPr>
          <p:nvPr/>
        </p:nvSpPr>
        <p:spPr bwMode="auto">
          <a:xfrm>
            <a:off x="5400675" y="2638425"/>
            <a:ext cx="971550" cy="628650"/>
          </a:xfrm>
          <a:prstGeom prst="ellipse">
            <a:avLst/>
          </a:prstGeom>
          <a:noFill/>
          <a:ln w="38100">
            <a:solidFill>
              <a:srgbClr val="94041C"/>
            </a:solidFill>
            <a:round/>
            <a:headEnd/>
            <a:tailEnd/>
          </a:ln>
          <a:effectLst/>
        </p:spPr>
        <p:txBody>
          <a:bodyPr wrap="none" anchor="ctr"/>
          <a:lstStyle/>
          <a:p>
            <a:endParaRPr lang="en-US"/>
          </a:p>
        </p:txBody>
      </p:sp>
      <p:sp>
        <p:nvSpPr>
          <p:cNvPr id="35845" name="Text Box 5"/>
          <p:cNvSpPr txBox="1">
            <a:spLocks noChangeArrowheads="1"/>
          </p:cNvSpPr>
          <p:nvPr/>
        </p:nvSpPr>
        <p:spPr bwMode="auto">
          <a:xfrm>
            <a:off x="1990725" y="3400425"/>
            <a:ext cx="6496050" cy="396875"/>
          </a:xfrm>
          <a:prstGeom prst="rect">
            <a:avLst/>
          </a:prstGeom>
          <a:noFill/>
          <a:ln w="9525">
            <a:noFill/>
            <a:miter lim="800000"/>
            <a:headEnd/>
            <a:tailEnd/>
          </a:ln>
          <a:effectLst/>
        </p:spPr>
        <p:txBody>
          <a:bodyPr>
            <a:spAutoFit/>
          </a:bodyPr>
          <a:lstStyle/>
          <a:p>
            <a:pPr>
              <a:spcBef>
                <a:spcPct val="50000"/>
              </a:spcBef>
            </a:pPr>
            <a:endParaRPr lang="en-US" sz="2000"/>
          </a:p>
        </p:txBody>
      </p:sp>
      <p:grpSp>
        <p:nvGrpSpPr>
          <p:cNvPr id="35846" name="Group 6"/>
          <p:cNvGrpSpPr>
            <a:grpSpLocks/>
          </p:cNvGrpSpPr>
          <p:nvPr/>
        </p:nvGrpSpPr>
        <p:grpSpPr bwMode="auto">
          <a:xfrm>
            <a:off x="319088" y="346075"/>
            <a:ext cx="1550987" cy="1003300"/>
            <a:chOff x="202" y="217"/>
            <a:chExt cx="977" cy="632"/>
          </a:xfrm>
        </p:grpSpPr>
        <p:pic>
          <p:nvPicPr>
            <p:cNvPr id="35847" name="Picture 7" descr="MPj03867160000[1]"/>
            <p:cNvPicPr>
              <a:picLocks noChangeAspect="1" noChangeArrowheads="1"/>
            </p:cNvPicPr>
            <p:nvPr/>
          </p:nvPicPr>
          <p:blipFill>
            <a:blip r:embed="rId3" cstate="print"/>
            <a:srcRect/>
            <a:stretch>
              <a:fillRect/>
            </a:stretch>
          </p:blipFill>
          <p:spPr bwMode="auto">
            <a:xfrm>
              <a:off x="260" y="220"/>
              <a:ext cx="865" cy="618"/>
            </a:xfrm>
            <a:prstGeom prst="rect">
              <a:avLst/>
            </a:prstGeom>
            <a:noFill/>
          </p:spPr>
        </p:pic>
        <p:sp>
          <p:nvSpPr>
            <p:cNvPr id="35848" name="AutoShape 8"/>
            <p:cNvSpPr>
              <a:spLocks noChangeArrowheads="1"/>
            </p:cNvSpPr>
            <p:nvPr/>
          </p:nvSpPr>
          <p:spPr bwMode="auto">
            <a:xfrm>
              <a:off x="202" y="217"/>
              <a:ext cx="977" cy="632"/>
            </a:xfrm>
            <a:prstGeom prst="roundRect">
              <a:avLst>
                <a:gd name="adj" fmla="val 10634"/>
              </a:avLst>
            </a:prstGeom>
            <a:noFill/>
            <a:ln w="76200">
              <a:solidFill>
                <a:srgbClr val="808000"/>
              </a:solidFill>
              <a:round/>
              <a:headEnd/>
              <a:tailEnd/>
            </a:ln>
          </p:spPr>
          <p:txBody>
            <a:bodyPr/>
            <a:lstStyle/>
            <a:p>
              <a:endParaRPr lang="en-US"/>
            </a:p>
          </p:txBody>
        </p:sp>
      </p:grpSp>
      <p:sp>
        <p:nvSpPr>
          <p:cNvPr id="35849" name="Rectangle 9"/>
          <p:cNvSpPr>
            <a:spLocks noChangeArrowheads="1"/>
          </p:cNvSpPr>
          <p:nvPr/>
        </p:nvSpPr>
        <p:spPr bwMode="auto">
          <a:xfrm>
            <a:off x="1885950" y="3676650"/>
            <a:ext cx="6677025" cy="1973263"/>
          </a:xfrm>
          <a:prstGeom prst="rect">
            <a:avLst/>
          </a:prstGeom>
          <a:noFill/>
          <a:ln w="9525">
            <a:noFill/>
            <a:miter lim="800000"/>
            <a:headEnd/>
            <a:tailEnd/>
          </a:ln>
          <a:effectLst/>
        </p:spPr>
        <p:txBody>
          <a:bodyPr/>
          <a:lstStyle/>
          <a:p>
            <a:pPr marL="342900" indent="-342900">
              <a:spcBef>
                <a:spcPct val="20000"/>
              </a:spcBef>
              <a:buClr>
                <a:srgbClr val="94041C"/>
              </a:buClr>
              <a:buSzPct val="75000"/>
              <a:buFont typeface="Wingdings" pitchFamily="2" charset="2"/>
              <a:buChar char="o"/>
            </a:pPr>
            <a:r>
              <a:rPr lang="en-CA" sz="2400" dirty="0">
                <a:latin typeface="Calibri" pitchFamily="34" charset="0"/>
              </a:rPr>
              <a:t>Everyone has a part to play in ending </a:t>
            </a:r>
            <a:r>
              <a:rPr lang="en-CA" sz="2400" dirty="0" smtClean="0">
                <a:latin typeface="Calibri" pitchFamily="34" charset="0"/>
              </a:rPr>
              <a:t>poverty and homelessness</a:t>
            </a:r>
            <a:r>
              <a:rPr lang="en-CA" sz="2400" dirty="0">
                <a:latin typeface="Calibri" pitchFamily="34" charset="0"/>
              </a:rPr>
              <a:t>. </a:t>
            </a:r>
          </a:p>
          <a:p>
            <a:pPr marL="342900" indent="-342900">
              <a:spcBef>
                <a:spcPct val="20000"/>
              </a:spcBef>
              <a:buClr>
                <a:srgbClr val="94041C"/>
              </a:buClr>
              <a:buSzPct val="75000"/>
              <a:buFont typeface="Wingdings" pitchFamily="2" charset="2"/>
              <a:buChar char="o"/>
            </a:pPr>
            <a:r>
              <a:rPr lang="en-CA" sz="2400" dirty="0">
                <a:latin typeface="Calibri" pitchFamily="34" charset="0"/>
              </a:rPr>
              <a:t>There are many ways classrooms can get involved including: letter writing; donating supplies; volunteering; and informing others. These ideas will be discussed in detail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CA" smtClean="0"/>
              <a:t>Wilfrid Laurier University, Sept 2014</a:t>
            </a:r>
            <a:endParaRPr lang="en-US" dirty="0"/>
          </a:p>
        </p:txBody>
      </p:sp>
      <p:sp>
        <p:nvSpPr>
          <p:cNvPr id="15362" name="Rectangle 2"/>
          <p:cNvSpPr>
            <a:spLocks noGrp="1" noChangeArrowheads="1"/>
          </p:cNvSpPr>
          <p:nvPr>
            <p:ph type="title"/>
          </p:nvPr>
        </p:nvSpPr>
        <p:spPr/>
        <p:txBody>
          <a:bodyPr/>
          <a:lstStyle/>
          <a:p>
            <a:r>
              <a:rPr lang="en-CA" dirty="0">
                <a:solidFill>
                  <a:schemeClr val="tx1"/>
                </a:solidFill>
              </a:rPr>
              <a:t>Outline</a:t>
            </a:r>
            <a:endParaRPr lang="en-US" dirty="0">
              <a:solidFill>
                <a:schemeClr val="tx1"/>
              </a:solidFill>
            </a:endParaRPr>
          </a:p>
        </p:txBody>
      </p:sp>
      <p:sp>
        <p:nvSpPr>
          <p:cNvPr id="15363" name="Rectangle 3"/>
          <p:cNvSpPr>
            <a:spLocks noGrp="1" noChangeArrowheads="1"/>
          </p:cNvSpPr>
          <p:nvPr>
            <p:ph type="body" idx="1"/>
          </p:nvPr>
        </p:nvSpPr>
        <p:spPr>
          <a:xfrm>
            <a:off x="1981200" y="1219200"/>
            <a:ext cx="6677025" cy="5049838"/>
          </a:xfrm>
        </p:spPr>
        <p:txBody>
          <a:bodyPr/>
          <a:lstStyle/>
          <a:p>
            <a:pPr>
              <a:lnSpc>
                <a:spcPct val="80000"/>
              </a:lnSpc>
            </a:pPr>
            <a:r>
              <a:rPr lang="en-CA" sz="2000" dirty="0"/>
              <a:t>Welcome</a:t>
            </a:r>
          </a:p>
          <a:p>
            <a:pPr lvl="1">
              <a:lnSpc>
                <a:spcPct val="80000"/>
              </a:lnSpc>
            </a:pPr>
            <a:r>
              <a:rPr lang="en-CA" sz="1800" dirty="0" smtClean="0"/>
              <a:t>Introductions</a:t>
            </a:r>
            <a:endParaRPr lang="en-CA" sz="1800" dirty="0"/>
          </a:p>
          <a:p>
            <a:pPr>
              <a:lnSpc>
                <a:spcPct val="80000"/>
              </a:lnSpc>
            </a:pPr>
            <a:r>
              <a:rPr lang="en-CA" sz="2000" dirty="0"/>
              <a:t>Why talk about </a:t>
            </a:r>
            <a:r>
              <a:rPr lang="en-CA" sz="2000" dirty="0" smtClean="0"/>
              <a:t>poverty in the classroom?</a:t>
            </a:r>
            <a:endParaRPr lang="en-CA" sz="2000" dirty="0"/>
          </a:p>
          <a:p>
            <a:pPr>
              <a:lnSpc>
                <a:spcPct val="80000"/>
              </a:lnSpc>
            </a:pPr>
            <a:r>
              <a:rPr lang="en-CA" sz="2000" dirty="0"/>
              <a:t>The truth about </a:t>
            </a:r>
            <a:r>
              <a:rPr lang="en-CA" sz="2000" dirty="0" smtClean="0"/>
              <a:t>poverty and homelessness</a:t>
            </a:r>
            <a:endParaRPr lang="en-CA" sz="1800" dirty="0"/>
          </a:p>
          <a:p>
            <a:pPr>
              <a:lnSpc>
                <a:spcPct val="80000"/>
              </a:lnSpc>
            </a:pPr>
            <a:r>
              <a:rPr lang="en-CA" sz="2000" dirty="0"/>
              <a:t>Basic suggestions for guiding classroom </a:t>
            </a:r>
            <a:r>
              <a:rPr lang="en-CA" sz="2000" dirty="0" smtClean="0"/>
              <a:t>learning</a:t>
            </a:r>
            <a:endParaRPr lang="en-CA" sz="1800" dirty="0"/>
          </a:p>
          <a:p>
            <a:pPr>
              <a:lnSpc>
                <a:spcPct val="80000"/>
              </a:lnSpc>
            </a:pPr>
            <a:r>
              <a:rPr lang="en-CA" sz="2000" dirty="0"/>
              <a:t>Lesson plans </a:t>
            </a:r>
          </a:p>
          <a:p>
            <a:pPr>
              <a:lnSpc>
                <a:spcPct val="80000"/>
              </a:lnSpc>
            </a:pPr>
            <a:r>
              <a:rPr lang="en-CA" sz="2000" dirty="0"/>
              <a:t>Community action ideas</a:t>
            </a:r>
          </a:p>
          <a:p>
            <a:pPr>
              <a:lnSpc>
                <a:spcPct val="80000"/>
              </a:lnSpc>
            </a:pPr>
            <a:r>
              <a:rPr lang="en-CA" sz="2000" dirty="0"/>
              <a:t>Teaching </a:t>
            </a:r>
            <a:r>
              <a:rPr lang="en-CA" sz="2000" dirty="0" smtClean="0"/>
              <a:t>resources</a:t>
            </a:r>
            <a:endParaRPr lang="en-CA" sz="2000" dirty="0"/>
          </a:p>
          <a:p>
            <a:pPr>
              <a:lnSpc>
                <a:spcPct val="80000"/>
              </a:lnSpc>
            </a:pPr>
            <a:r>
              <a:rPr lang="en-CA" sz="2000" dirty="0"/>
              <a:t>Shelters</a:t>
            </a:r>
          </a:p>
          <a:p>
            <a:pPr>
              <a:lnSpc>
                <a:spcPct val="80000"/>
              </a:lnSpc>
            </a:pPr>
            <a:r>
              <a:rPr lang="en-CA" sz="2000" dirty="0"/>
              <a:t>Supporting students </a:t>
            </a:r>
            <a:r>
              <a:rPr lang="en-CA" sz="2000" dirty="0" smtClean="0"/>
              <a:t>living in poverty</a:t>
            </a:r>
            <a:endParaRPr lang="en-CA" sz="1800" dirty="0"/>
          </a:p>
          <a:p>
            <a:pPr>
              <a:lnSpc>
                <a:spcPct val="80000"/>
              </a:lnSpc>
            </a:pPr>
            <a:r>
              <a:rPr lang="en-CA" sz="2000" dirty="0"/>
              <a:t>Questions &amp; feedback</a:t>
            </a:r>
          </a:p>
          <a:p>
            <a:pPr>
              <a:lnSpc>
                <a:spcPct val="80000"/>
              </a:lnSpc>
              <a:buNone/>
            </a:pPr>
            <a:endParaRPr lang="en-CA" sz="2000" dirty="0"/>
          </a:p>
          <a:p>
            <a:pPr>
              <a:lnSpc>
                <a:spcPct val="80000"/>
              </a:lnSpc>
            </a:pP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CA" smtClean="0"/>
              <a:t>Wilfrid Laurier University, Sept 2014</a:t>
            </a:r>
            <a:endParaRPr lang="en-US" dirty="0"/>
          </a:p>
        </p:txBody>
      </p:sp>
      <p:sp>
        <p:nvSpPr>
          <p:cNvPr id="83973" name="AutoShape 5"/>
          <p:cNvSpPr>
            <a:spLocks noChangeArrowheads="1"/>
          </p:cNvSpPr>
          <p:nvPr/>
        </p:nvSpPr>
        <p:spPr bwMode="auto">
          <a:xfrm>
            <a:off x="1806575" y="1535113"/>
            <a:ext cx="6878638" cy="3716337"/>
          </a:xfrm>
          <a:prstGeom prst="roundRect">
            <a:avLst>
              <a:gd name="adj" fmla="val 10634"/>
            </a:avLst>
          </a:prstGeom>
          <a:solidFill>
            <a:schemeClr val="bg1"/>
          </a:solidFill>
          <a:ln w="76200">
            <a:solidFill>
              <a:srgbClr val="808000"/>
            </a:solidFill>
            <a:round/>
            <a:headEnd/>
            <a:tailEnd/>
          </a:ln>
        </p:spPr>
        <p:txBody>
          <a:bodyPr/>
          <a:lstStyle/>
          <a:p>
            <a:endParaRPr lang="en-US"/>
          </a:p>
        </p:txBody>
      </p:sp>
      <p:sp>
        <p:nvSpPr>
          <p:cNvPr id="83971" name="Rectangle 3"/>
          <p:cNvSpPr>
            <a:spLocks noGrp="1" noChangeArrowheads="1"/>
          </p:cNvSpPr>
          <p:nvPr>
            <p:ph type="body" idx="1"/>
          </p:nvPr>
        </p:nvSpPr>
        <p:spPr>
          <a:xfrm>
            <a:off x="1981200" y="1562100"/>
            <a:ext cx="6677025" cy="3640138"/>
          </a:xfrm>
          <a:noFill/>
        </p:spPr>
        <p:txBody>
          <a:bodyPr/>
          <a:lstStyle/>
          <a:p>
            <a:pPr marL="0" indent="0">
              <a:buNone/>
            </a:pPr>
            <a:r>
              <a:rPr lang="en-CA" sz="4400" dirty="0" smtClean="0"/>
              <a:t>``Poverty is like punishment for a crime you didn't commit. `` </a:t>
            </a:r>
          </a:p>
          <a:p>
            <a:pPr marL="0" indent="0">
              <a:buNone/>
            </a:pPr>
            <a:r>
              <a:rPr lang="en-CA" sz="4400" dirty="0" smtClean="0"/>
              <a:t>			~Eli </a:t>
            </a:r>
            <a:r>
              <a:rPr lang="en-CA" sz="4400" dirty="0" err="1" smtClean="0"/>
              <a:t>Khamarov</a:t>
            </a:r>
            <a:endParaRPr lang="en-US" sz="4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CA" smtClean="0"/>
              <a:t>Wilfrid Laurier University, Sept 2014</a:t>
            </a:r>
            <a:endParaRPr lang="en-US" dirty="0"/>
          </a:p>
        </p:txBody>
      </p:sp>
      <p:sp>
        <p:nvSpPr>
          <p:cNvPr id="39938" name="Rectangle 2"/>
          <p:cNvSpPr>
            <a:spLocks noGrp="1" noChangeArrowheads="1"/>
          </p:cNvSpPr>
          <p:nvPr>
            <p:ph type="title"/>
          </p:nvPr>
        </p:nvSpPr>
        <p:spPr/>
        <p:txBody>
          <a:bodyPr/>
          <a:lstStyle/>
          <a:p>
            <a:r>
              <a:rPr lang="en-CA" sz="4000" dirty="0"/>
              <a:t>Basic suggestions for guiding classroom learning</a:t>
            </a:r>
            <a:endParaRPr lang="en-US" sz="4000" dirty="0"/>
          </a:p>
        </p:txBody>
      </p:sp>
      <p:sp>
        <p:nvSpPr>
          <p:cNvPr id="39939" name="Rectangle 3"/>
          <p:cNvSpPr>
            <a:spLocks noGrp="1" noChangeArrowheads="1"/>
          </p:cNvSpPr>
          <p:nvPr>
            <p:ph type="body" idx="1"/>
          </p:nvPr>
        </p:nvSpPr>
        <p:spPr/>
        <p:txBody>
          <a:bodyPr/>
          <a:lstStyle/>
          <a:p>
            <a:pPr>
              <a:lnSpc>
                <a:spcPct val="90000"/>
              </a:lnSpc>
            </a:pPr>
            <a:r>
              <a:rPr lang="en-US" dirty="0"/>
              <a:t>Acknowledge sensitive nature of issue</a:t>
            </a:r>
          </a:p>
          <a:p>
            <a:pPr>
              <a:lnSpc>
                <a:spcPct val="90000"/>
              </a:lnSpc>
            </a:pPr>
            <a:r>
              <a:rPr lang="en-US" dirty="0"/>
              <a:t>Introduce topic to parents</a:t>
            </a:r>
          </a:p>
          <a:p>
            <a:pPr>
              <a:lnSpc>
                <a:spcPct val="90000"/>
              </a:lnSpc>
            </a:pPr>
            <a:r>
              <a:rPr lang="en-US" dirty="0"/>
              <a:t>Encourage questions and open discussion</a:t>
            </a:r>
          </a:p>
          <a:p>
            <a:pPr>
              <a:lnSpc>
                <a:spcPct val="90000"/>
              </a:lnSpc>
            </a:pPr>
            <a:r>
              <a:rPr lang="en-US" dirty="0"/>
              <a:t>Counter stereotypes—could begin discussion with questions from "The Truth about Homelessness" worksheet</a:t>
            </a:r>
          </a:p>
          <a:p>
            <a:pPr>
              <a:lnSpc>
                <a:spcPct val="90000"/>
              </a:lnSpc>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CA" smtClean="0"/>
              <a:t>Wilfrid Laurier University, Sept 2014</a:t>
            </a:r>
            <a:endParaRPr lang="en-US" dirty="0"/>
          </a:p>
        </p:txBody>
      </p:sp>
      <p:sp>
        <p:nvSpPr>
          <p:cNvPr id="40963" name="Rectangle 3"/>
          <p:cNvSpPr>
            <a:spLocks noGrp="1" noChangeArrowheads="1"/>
          </p:cNvSpPr>
          <p:nvPr>
            <p:ph type="body" idx="1"/>
          </p:nvPr>
        </p:nvSpPr>
        <p:spPr/>
        <p:txBody>
          <a:bodyPr/>
          <a:lstStyle/>
          <a:p>
            <a:r>
              <a:rPr lang="en-US" sz="2800" dirty="0"/>
              <a:t>Respectful language is important</a:t>
            </a:r>
          </a:p>
          <a:p>
            <a:r>
              <a:rPr lang="en-US" sz="2800" dirty="0"/>
              <a:t>Use “person-first” language, acknowledging homelessness as a (usually) temporary state of being</a:t>
            </a:r>
          </a:p>
          <a:p>
            <a:pPr lvl="1"/>
            <a:r>
              <a:rPr lang="en-US" sz="2400" dirty="0"/>
              <a:t>“person experiencing homelessness” is preferred over “homeless person”</a:t>
            </a:r>
          </a:p>
          <a:p>
            <a:pPr lvl="1"/>
            <a:r>
              <a:rPr lang="en-US" sz="2400" dirty="0"/>
              <a:t>for children, “someone who doesn’t have a home” is preferred over “homeless person”</a:t>
            </a:r>
          </a:p>
          <a:p>
            <a:pPr lvl="1"/>
            <a:r>
              <a:rPr lang="en-US" sz="2400" dirty="0"/>
              <a:t>“person with a mental health issue” is preferred over “mentally ill person”</a:t>
            </a:r>
          </a:p>
          <a:p>
            <a:endParaRPr lang="en-US" sz="2800" dirty="0"/>
          </a:p>
        </p:txBody>
      </p:sp>
      <p:sp>
        <p:nvSpPr>
          <p:cNvPr id="40964" name="Rectangle 4"/>
          <p:cNvSpPr>
            <a:spLocks noGrp="1" noChangeArrowheads="1"/>
          </p:cNvSpPr>
          <p:nvPr>
            <p:ph type="title"/>
          </p:nvPr>
        </p:nvSpPr>
        <p:spPr>
          <a:noFill/>
          <a:ln/>
        </p:spPr>
        <p:txBody>
          <a:bodyPr/>
          <a:lstStyle/>
          <a:p>
            <a:r>
              <a:rPr lang="en-CA" sz="4000"/>
              <a:t>Basic suggestions for guiding classroom learning</a:t>
            </a:r>
            <a:endParaRPr lang="en-US" sz="4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74" y="304800"/>
            <a:ext cx="7172325" cy="4362450"/>
          </a:xfrm>
        </p:spPr>
        <p:txBody>
          <a:bodyPr/>
          <a:lstStyle/>
          <a:p>
            <a:pPr algn="l"/>
            <a:r>
              <a:rPr lang="en-CA" sz="4500" dirty="0" smtClean="0"/>
              <a:t/>
            </a:r>
            <a:br>
              <a:rPr lang="en-CA" sz="4500" dirty="0" smtClean="0"/>
            </a:br>
            <a:r>
              <a:rPr lang="en-CA" sz="4500" dirty="0" smtClean="0"/>
              <a:t>Reflection</a:t>
            </a:r>
            <a:r>
              <a:rPr lang="en-CA" sz="3000" dirty="0" smtClean="0"/>
              <a:t/>
            </a:r>
            <a:br>
              <a:rPr lang="en-CA" sz="3000" dirty="0" smtClean="0"/>
            </a:br>
            <a:r>
              <a:rPr lang="en-CA" sz="3000" dirty="0" smtClean="0"/>
              <a:t/>
            </a:r>
            <a:br>
              <a:rPr lang="en-CA" sz="3000" dirty="0" smtClean="0"/>
            </a:br>
            <a:r>
              <a:rPr lang="en-CA" sz="3000" dirty="0" smtClean="0"/>
              <a:t>1. Think about a time in your school or community where someone was judged based on their income level or where they lived?</a:t>
            </a:r>
            <a:br>
              <a:rPr lang="en-CA" sz="3000" dirty="0" smtClean="0"/>
            </a:br>
            <a:r>
              <a:rPr lang="en-CA" sz="3000" dirty="0" smtClean="0"/>
              <a:t/>
            </a:r>
            <a:br>
              <a:rPr lang="en-CA" sz="3000" dirty="0" smtClean="0"/>
            </a:br>
            <a:r>
              <a:rPr lang="en-CA" sz="3000" dirty="0" smtClean="0"/>
              <a:t>2. Does anyone know of any initiatives that are taking place in schools to support people living in poverty?</a:t>
            </a:r>
            <a:endParaRPr lang="en-CA" sz="3000" dirty="0"/>
          </a:p>
        </p:txBody>
      </p:sp>
      <p:sp>
        <p:nvSpPr>
          <p:cNvPr id="3" name="Footer Placeholder 2"/>
          <p:cNvSpPr>
            <a:spLocks noGrp="1"/>
          </p:cNvSpPr>
          <p:nvPr>
            <p:ph type="ftr" sz="quarter" idx="10"/>
          </p:nvPr>
        </p:nvSpPr>
        <p:spPr/>
        <p:txBody>
          <a:bodyPr/>
          <a:lstStyle/>
          <a:p>
            <a:r>
              <a:rPr lang="en-CA" smtClean="0"/>
              <a:t>Wilfrid Laurier University, Sept 2014</a:t>
            </a:r>
            <a:endParaRPr lang="en-US"/>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74" y="304800"/>
            <a:ext cx="7172325" cy="3343274"/>
          </a:xfrm>
        </p:spPr>
        <p:txBody>
          <a:bodyPr/>
          <a:lstStyle/>
          <a:p>
            <a:pPr algn="l"/>
            <a:r>
              <a:rPr lang="en-CA" sz="5400" dirty="0" smtClean="0"/>
              <a:t>How can we help our students living in poverty succeed in school?</a:t>
            </a:r>
            <a:endParaRPr lang="en-CA" sz="5400" dirty="0"/>
          </a:p>
        </p:txBody>
      </p:sp>
      <p:pic>
        <p:nvPicPr>
          <p:cNvPr id="1027" name="Picture 3" descr="C:\Users\Heather\AppData\Local\Microsoft\Windows\Temporary Internet Files\Content.IE5\CGJFOFVP\MP900442843[1].jpg"/>
          <p:cNvPicPr>
            <a:picLocks noChangeAspect="1" noChangeArrowheads="1"/>
          </p:cNvPicPr>
          <p:nvPr/>
        </p:nvPicPr>
        <p:blipFill>
          <a:blip r:embed="rId2" cstate="print"/>
          <a:srcRect/>
          <a:stretch>
            <a:fillRect/>
          </a:stretch>
        </p:blipFill>
        <p:spPr bwMode="auto">
          <a:xfrm>
            <a:off x="4648200" y="3105150"/>
            <a:ext cx="3861435" cy="2994660"/>
          </a:xfrm>
          <a:prstGeom prst="rect">
            <a:avLst/>
          </a:prstGeom>
          <a:noFill/>
        </p:spPr>
      </p:pic>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dirty="0" smtClean="0"/>
              <a:t>In order to help</a:t>
            </a:r>
            <a:r>
              <a:rPr lang="en-US" dirty="0" smtClean="0"/>
              <a:t>…</a:t>
            </a:r>
            <a:endParaRPr lang="en-US" dirty="0"/>
          </a:p>
        </p:txBody>
      </p:sp>
      <p:sp>
        <p:nvSpPr>
          <p:cNvPr id="2" name="Content Placeholder 1"/>
          <p:cNvSpPr>
            <a:spLocks noGrp="1"/>
          </p:cNvSpPr>
          <p:nvPr>
            <p:ph sz="quarter" idx="1"/>
          </p:nvPr>
        </p:nvSpPr>
        <p:spPr/>
        <p:txBody>
          <a:bodyPr>
            <a:normAutofit fontScale="92500" lnSpcReduction="10000"/>
          </a:bodyPr>
          <a:lstStyle/>
          <a:p>
            <a:r>
              <a:rPr lang="en-US" sz="2800" dirty="0" smtClean="0"/>
              <a:t>Teachers must first look at their own understanding and beliefs about poverty.  </a:t>
            </a:r>
          </a:p>
          <a:p>
            <a:r>
              <a:rPr lang="en-US" sz="2800" dirty="0" smtClean="0"/>
              <a:t>Our understandings of poverty are strongly influenced by preconceptions and attitudes, which may be the result of negative media attention reports and limited contact with people living in poverty.</a:t>
            </a:r>
          </a:p>
          <a:p>
            <a:r>
              <a:rPr lang="en-US" sz="2800" dirty="0" smtClean="0"/>
              <a:t>It could be difficult to put yourself in the shoes of another who is poor if you have never experienced it or had contact with other individuals who are living in poverty.</a:t>
            </a:r>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76238" y="4648201"/>
            <a:ext cx="1500187" cy="1813852"/>
          </a:xfrm>
          <a:prstGeom prst="rect">
            <a:avLst/>
          </a:prstGeom>
          <a:noFill/>
          <a:ln w="9525">
            <a:noFill/>
            <a:miter lim="800000"/>
            <a:headEnd/>
            <a:tailEnd/>
          </a:ln>
          <a:effectLst/>
        </p:spPr>
      </p:pic>
      <p:sp>
        <p:nvSpPr>
          <p:cNvPr id="5" name="Footer Placeholder 4"/>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CA" smtClean="0"/>
              <a:t>Wilfrid Laurier University, Sept 2014</a:t>
            </a:r>
            <a:endParaRPr lang="en-US" dirty="0"/>
          </a:p>
        </p:txBody>
      </p:sp>
      <p:sp>
        <p:nvSpPr>
          <p:cNvPr id="71682" name="Rectangle 2"/>
          <p:cNvSpPr>
            <a:spLocks noGrp="1" noChangeArrowheads="1"/>
          </p:cNvSpPr>
          <p:nvPr>
            <p:ph type="title"/>
          </p:nvPr>
        </p:nvSpPr>
        <p:spPr/>
        <p:txBody>
          <a:bodyPr/>
          <a:lstStyle/>
          <a:p>
            <a:r>
              <a:rPr lang="en-CA" sz="4000" dirty="0"/>
              <a:t>Supporting students </a:t>
            </a:r>
            <a:r>
              <a:rPr lang="en-CA" sz="4000" dirty="0" smtClean="0"/>
              <a:t>living  in poverty</a:t>
            </a:r>
            <a:endParaRPr lang="en-US" sz="4000" dirty="0"/>
          </a:p>
        </p:txBody>
      </p:sp>
      <p:sp>
        <p:nvSpPr>
          <p:cNvPr id="71683" name="Rectangle 3"/>
          <p:cNvSpPr>
            <a:spLocks noGrp="1" noChangeArrowheads="1"/>
          </p:cNvSpPr>
          <p:nvPr>
            <p:ph type="body" sz="half" idx="1"/>
          </p:nvPr>
        </p:nvSpPr>
        <p:spPr>
          <a:xfrm>
            <a:off x="1981200" y="1562100"/>
            <a:ext cx="6396038" cy="4525963"/>
          </a:xfrm>
        </p:spPr>
        <p:txBody>
          <a:bodyPr/>
          <a:lstStyle/>
          <a:p>
            <a:r>
              <a:rPr lang="en-CA" sz="2400" dirty="0"/>
              <a:t>Signs of a child </a:t>
            </a:r>
            <a:r>
              <a:rPr lang="en-CA" sz="2400" dirty="0" smtClean="0"/>
              <a:t>living in poverty:</a:t>
            </a:r>
            <a:endParaRPr lang="en-US" sz="2400" dirty="0"/>
          </a:p>
          <a:p>
            <a:pPr lvl="1"/>
            <a:r>
              <a:rPr lang="en-US" sz="2400" dirty="0"/>
              <a:t>Poor health and nutrition</a:t>
            </a:r>
          </a:p>
          <a:p>
            <a:pPr lvl="1"/>
            <a:r>
              <a:rPr lang="en-US" sz="2400" dirty="0"/>
              <a:t>Poor hygiene</a:t>
            </a:r>
          </a:p>
          <a:p>
            <a:pPr lvl="1"/>
            <a:r>
              <a:rPr lang="en-US" sz="2400" dirty="0"/>
              <a:t>Low self-esteem</a:t>
            </a:r>
          </a:p>
          <a:p>
            <a:pPr lvl="1"/>
            <a:r>
              <a:rPr lang="en-US" sz="2400" dirty="0"/>
              <a:t>Unwillingness to form relationships with peers</a:t>
            </a:r>
          </a:p>
          <a:p>
            <a:pPr lvl="1"/>
            <a:r>
              <a:rPr lang="en-US" sz="2400" dirty="0"/>
              <a:t>Difficulty trusting people</a:t>
            </a:r>
          </a:p>
          <a:p>
            <a:pPr lvl="1"/>
            <a:r>
              <a:rPr lang="en-US" sz="2400" dirty="0"/>
              <a:t>Short attention span</a:t>
            </a:r>
          </a:p>
          <a:p>
            <a:pPr lvl="1"/>
            <a:r>
              <a:rPr lang="en-US" sz="2400" dirty="0"/>
              <a:t>Aggression</a:t>
            </a:r>
          </a:p>
        </p:txBody>
      </p:sp>
      <p:pic>
        <p:nvPicPr>
          <p:cNvPr id="71692" name="Picture 12" descr="MPj04395030000[1]"/>
          <p:cNvPicPr>
            <a:picLocks noGrp="1" noChangeAspect="1" noChangeArrowheads="1"/>
          </p:cNvPicPr>
          <p:nvPr>
            <p:ph sz="quarter" idx="3"/>
          </p:nvPr>
        </p:nvPicPr>
        <p:blipFill>
          <a:blip r:embed="rId3" cstate="print"/>
          <a:srcRect/>
          <a:stretch>
            <a:fillRect/>
          </a:stretch>
        </p:blipFill>
        <p:spPr>
          <a:xfrm>
            <a:off x="6718300" y="3890963"/>
            <a:ext cx="1720850" cy="2187575"/>
          </a:xfrm>
          <a:noFill/>
          <a:ln/>
        </p:spPr>
      </p:pic>
      <p:sp>
        <p:nvSpPr>
          <p:cNvPr id="71694" name="AutoShape 14"/>
          <p:cNvSpPr>
            <a:spLocks noChangeArrowheads="1"/>
          </p:cNvSpPr>
          <p:nvPr/>
        </p:nvSpPr>
        <p:spPr bwMode="auto">
          <a:xfrm>
            <a:off x="6635750" y="3859213"/>
            <a:ext cx="1870075" cy="2241550"/>
          </a:xfrm>
          <a:prstGeom prst="roundRect">
            <a:avLst>
              <a:gd name="adj" fmla="val 10634"/>
            </a:avLst>
          </a:prstGeom>
          <a:noFill/>
          <a:ln w="76200">
            <a:solidFill>
              <a:srgbClr val="94041C"/>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CA" smtClean="0"/>
              <a:t>Wilfrid Laurier University, Sept 2014</a:t>
            </a:r>
            <a:endParaRPr lang="en-US" dirty="0"/>
          </a:p>
        </p:txBody>
      </p:sp>
      <p:sp>
        <p:nvSpPr>
          <p:cNvPr id="113666" name="Rectangle 2"/>
          <p:cNvSpPr>
            <a:spLocks noGrp="1" noChangeArrowheads="1"/>
          </p:cNvSpPr>
          <p:nvPr>
            <p:ph type="title"/>
          </p:nvPr>
        </p:nvSpPr>
        <p:spPr/>
        <p:txBody>
          <a:bodyPr/>
          <a:lstStyle/>
          <a:p>
            <a:r>
              <a:rPr lang="en-CA" sz="4000" dirty="0"/>
              <a:t>Ideas for discussing shelters with students</a:t>
            </a:r>
            <a:endParaRPr lang="en-US" sz="4000" dirty="0"/>
          </a:p>
        </p:txBody>
      </p:sp>
      <p:sp>
        <p:nvSpPr>
          <p:cNvPr id="113667" name="Rectangle 3"/>
          <p:cNvSpPr>
            <a:spLocks noGrp="1" noChangeArrowheads="1"/>
          </p:cNvSpPr>
          <p:nvPr>
            <p:ph type="body" idx="1"/>
          </p:nvPr>
        </p:nvSpPr>
        <p:spPr/>
        <p:txBody>
          <a:bodyPr/>
          <a:lstStyle/>
          <a:p>
            <a:r>
              <a:rPr lang="en-CA" dirty="0"/>
              <a:t>Get photos of shelter life, tour a shelter, or invite a speaker from a local shelter</a:t>
            </a:r>
          </a:p>
          <a:p>
            <a:r>
              <a:rPr lang="en-CA" dirty="0"/>
              <a:t>Possible discussion starters: </a:t>
            </a:r>
          </a:p>
          <a:p>
            <a:pPr lvl="1"/>
            <a:r>
              <a:rPr lang="en-CA" dirty="0"/>
              <a:t>Privacy/ personal space</a:t>
            </a:r>
          </a:p>
          <a:p>
            <a:pPr lvl="1"/>
            <a:r>
              <a:rPr lang="en-CA" dirty="0"/>
              <a:t>Ownership</a:t>
            </a:r>
          </a:p>
          <a:p>
            <a:pPr lvl="1"/>
            <a:r>
              <a:rPr lang="en-CA" dirty="0"/>
              <a:t>Control over TV, noise, etc.</a:t>
            </a:r>
          </a:p>
          <a:p>
            <a:pPr lvl="1"/>
            <a:r>
              <a:rPr lang="en-CA" dirty="0"/>
              <a:t>Stability</a:t>
            </a:r>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775" y="274638"/>
            <a:ext cx="7058025" cy="1344612"/>
          </a:xfrm>
        </p:spPr>
        <p:txBody>
          <a:bodyPr/>
          <a:lstStyle/>
          <a:p>
            <a:pPr algn="l"/>
            <a:r>
              <a:rPr lang="en-CA" sz="4000" dirty="0" smtClean="0"/>
              <a:t>Living in Shelters</a:t>
            </a:r>
            <a:endParaRPr lang="en-CA" sz="4000" dirty="0"/>
          </a:p>
        </p:txBody>
      </p:sp>
      <p:sp>
        <p:nvSpPr>
          <p:cNvPr id="6" name="Footer Placeholder 5"/>
          <p:cNvSpPr>
            <a:spLocks noGrp="1"/>
          </p:cNvSpPr>
          <p:nvPr>
            <p:ph type="ftr" sz="quarter" idx="10"/>
          </p:nvPr>
        </p:nvSpPr>
        <p:spPr/>
        <p:txBody>
          <a:bodyPr/>
          <a:lstStyle/>
          <a:p>
            <a:r>
              <a:rPr lang="en-CA" smtClean="0"/>
              <a:t>Wilfrid Laurier University, Sept 2014</a:t>
            </a:r>
            <a:endParaRPr lang="en-US"/>
          </a:p>
        </p:txBody>
      </p:sp>
      <p:pic>
        <p:nvPicPr>
          <p:cNvPr id="8" name="Picture 1"/>
          <p:cNvPicPr>
            <a:picLocks noChangeAspect="1" noChangeArrowheads="1"/>
          </p:cNvPicPr>
          <p:nvPr/>
        </p:nvPicPr>
        <p:blipFill>
          <a:blip r:embed="rId3" cstate="print"/>
          <a:srcRect/>
          <a:stretch>
            <a:fillRect/>
          </a:stretch>
        </p:blipFill>
        <p:spPr bwMode="auto">
          <a:xfrm>
            <a:off x="5991226" y="334649"/>
            <a:ext cx="2533650" cy="1513201"/>
          </a:xfrm>
          <a:prstGeom prst="rect">
            <a:avLst/>
          </a:prstGeom>
          <a:noFill/>
          <a:ln w="9525">
            <a:noFill/>
            <a:miter lim="800000"/>
            <a:headEnd/>
            <a:tailEnd/>
          </a:ln>
          <a:effectLst/>
        </p:spPr>
      </p:pic>
      <p:sp>
        <p:nvSpPr>
          <p:cNvPr id="9" name="Rectangle 3"/>
          <p:cNvSpPr>
            <a:spLocks noGrp="1" noChangeArrowheads="1"/>
          </p:cNvSpPr>
          <p:nvPr>
            <p:ph type="body" idx="1"/>
          </p:nvPr>
        </p:nvSpPr>
        <p:spPr>
          <a:xfrm>
            <a:off x="1981200" y="1971675"/>
            <a:ext cx="6677025" cy="4116388"/>
          </a:xfrm>
        </p:spPr>
        <p:txBody>
          <a:bodyPr/>
          <a:lstStyle/>
          <a:p>
            <a:r>
              <a:rPr lang="en-US" sz="2000" dirty="0" smtClean="0"/>
              <a:t>A shelter can be a room in a church 		                  or temple, school, or other type of building.  </a:t>
            </a:r>
          </a:p>
          <a:p>
            <a:r>
              <a:rPr lang="en-US" sz="2000" dirty="0" smtClean="0"/>
              <a:t>A homeless shelter can be a scary place for a child/youth.  </a:t>
            </a:r>
          </a:p>
          <a:p>
            <a:r>
              <a:rPr lang="en-US" sz="2000" dirty="0" smtClean="0"/>
              <a:t>Despite the dedication of people who work at shelters, many shelters are noisy, too hot or too cold, crowded, and lack many comforts.  </a:t>
            </a:r>
          </a:p>
          <a:p>
            <a:r>
              <a:rPr lang="en-US" sz="2000" dirty="0" smtClean="0"/>
              <a:t>Children sleep in the same room with their parents, and sometimes in the same room with people they do not know.  </a:t>
            </a:r>
          </a:p>
          <a:p>
            <a:r>
              <a:rPr lang="en-US" sz="2000" dirty="0" smtClean="0"/>
              <a:t>Bathrooms must be shared.  </a:t>
            </a:r>
          </a:p>
          <a:p>
            <a:r>
              <a:rPr lang="en-US" sz="2000" dirty="0" smtClean="0"/>
              <a:t>There may be no place for children/youth to play or do their homework. </a:t>
            </a:r>
          </a:p>
          <a:p>
            <a:pPr lvl="1">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775" y="274638"/>
            <a:ext cx="7058025" cy="1344612"/>
          </a:xfrm>
        </p:spPr>
        <p:txBody>
          <a:bodyPr/>
          <a:lstStyle/>
          <a:p>
            <a:pPr algn="l"/>
            <a:r>
              <a:rPr lang="en-CA" sz="4000" dirty="0" smtClean="0"/>
              <a:t>Living in Shelters</a:t>
            </a:r>
            <a:endParaRPr lang="en-CA" sz="4000" dirty="0"/>
          </a:p>
        </p:txBody>
      </p:sp>
      <p:sp>
        <p:nvSpPr>
          <p:cNvPr id="6" name="Footer Placeholder 5"/>
          <p:cNvSpPr>
            <a:spLocks noGrp="1"/>
          </p:cNvSpPr>
          <p:nvPr>
            <p:ph type="ftr" sz="quarter" idx="10"/>
          </p:nvPr>
        </p:nvSpPr>
        <p:spPr/>
        <p:txBody>
          <a:bodyPr/>
          <a:lstStyle/>
          <a:p>
            <a:r>
              <a:rPr lang="en-CA" smtClean="0"/>
              <a:t>Wilfrid Laurier University, Sept 2014</a:t>
            </a:r>
            <a:endParaRPr lang="en-US"/>
          </a:p>
        </p:txBody>
      </p:sp>
      <p:sp>
        <p:nvSpPr>
          <p:cNvPr id="9" name="Rectangle 3"/>
          <p:cNvSpPr>
            <a:spLocks noGrp="1" noChangeArrowheads="1"/>
          </p:cNvSpPr>
          <p:nvPr>
            <p:ph type="body" idx="1"/>
          </p:nvPr>
        </p:nvSpPr>
        <p:spPr>
          <a:xfrm>
            <a:off x="1981200" y="1971675"/>
            <a:ext cx="6677025" cy="4116388"/>
          </a:xfrm>
        </p:spPr>
        <p:txBody>
          <a:bodyPr/>
          <a:lstStyle/>
          <a:p>
            <a:r>
              <a:rPr lang="en-US" sz="2000" dirty="0" smtClean="0"/>
              <a:t>Shelters are usually designed to provide only a few weeks of emergency housing.  </a:t>
            </a:r>
          </a:p>
          <a:p>
            <a:r>
              <a:rPr lang="en-US" sz="2000" dirty="0" smtClean="0"/>
              <a:t>As the number of families becoming homeless increases, more and more shelters are forced to provide long-term housing for families with no place else to go.  </a:t>
            </a:r>
          </a:p>
          <a:p>
            <a:r>
              <a:rPr lang="en-US" sz="2000" dirty="0" smtClean="0"/>
              <a:t>Many families who are homeless are not able to live in shelters because there are none where they live or the local shelters are full.  </a:t>
            </a:r>
          </a:p>
          <a:p>
            <a:r>
              <a:rPr lang="en-US" sz="2000" dirty="0" smtClean="0"/>
              <a:t>These families are forced to live in cars, at campgrounds, or doubled up with their friends or relatives.</a:t>
            </a:r>
          </a:p>
          <a:p>
            <a:pPr lvl="1">
              <a:buNone/>
            </a:pPr>
            <a:endParaRPr lang="en-US" dirty="0"/>
          </a:p>
        </p:txBody>
      </p:sp>
      <p:pic>
        <p:nvPicPr>
          <p:cNvPr id="7" name="Picture 2"/>
          <p:cNvPicPr>
            <a:picLocks noGrp="1" noChangeAspect="1" noChangeArrowheads="1"/>
          </p:cNvPicPr>
          <p:nvPr>
            <p:ph sz="quarter" idx="1"/>
          </p:nvPr>
        </p:nvPicPr>
        <p:blipFill>
          <a:blip r:embed="rId2" cstate="print"/>
          <a:srcRect/>
          <a:stretch>
            <a:fillRect/>
          </a:stretch>
        </p:blipFill>
        <p:spPr bwMode="auto">
          <a:xfrm>
            <a:off x="6010276" y="152400"/>
            <a:ext cx="2743200"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4953000" y="6400800"/>
            <a:ext cx="4324350" cy="342900"/>
          </a:xfrm>
        </p:spPr>
        <p:txBody>
          <a:bodyPr/>
          <a:lstStyle/>
          <a:p>
            <a:r>
              <a:rPr lang="en-CA" smtClean="0"/>
              <a:t>Wilfrid Laurier University, Sept 2014</a:t>
            </a:r>
            <a:endParaRPr lang="en-US" dirty="0"/>
          </a:p>
        </p:txBody>
      </p:sp>
      <p:sp>
        <p:nvSpPr>
          <p:cNvPr id="10243" name="Rectangle 3"/>
          <p:cNvSpPr>
            <a:spLocks noGrp="1" noChangeArrowheads="1"/>
          </p:cNvSpPr>
          <p:nvPr>
            <p:ph type="body" idx="1"/>
          </p:nvPr>
        </p:nvSpPr>
        <p:spPr>
          <a:xfrm>
            <a:off x="1914525" y="2209799"/>
            <a:ext cx="6677025" cy="3981451"/>
          </a:xfrm>
        </p:spPr>
        <p:txBody>
          <a:bodyPr/>
          <a:lstStyle/>
          <a:p>
            <a:pPr>
              <a:lnSpc>
                <a:spcPct val="90000"/>
              </a:lnSpc>
            </a:pPr>
            <a:r>
              <a:rPr lang="en-CA" sz="2800" dirty="0" smtClean="0"/>
              <a:t>About me:</a:t>
            </a:r>
          </a:p>
          <a:p>
            <a:pPr marL="742950" lvl="2" indent="-342900">
              <a:lnSpc>
                <a:spcPct val="90000"/>
              </a:lnSpc>
              <a:buClr>
                <a:srgbClr val="94041C"/>
              </a:buClr>
            </a:pPr>
            <a:r>
              <a:rPr lang="en-CA" sz="2800" dirty="0" smtClean="0"/>
              <a:t>Currently teach at the Intermediate level at a lower economic school in Cambridge</a:t>
            </a:r>
          </a:p>
          <a:p>
            <a:pPr marL="742950" lvl="2" indent="-342900">
              <a:lnSpc>
                <a:spcPct val="90000"/>
              </a:lnSpc>
              <a:buClr>
                <a:srgbClr val="94041C"/>
              </a:buClr>
            </a:pPr>
            <a:r>
              <a:rPr lang="en-CA" sz="2800" dirty="0" smtClean="0"/>
              <a:t>Social service worker for 12 years servicing marginalized families living in poverty</a:t>
            </a:r>
          </a:p>
          <a:p>
            <a:pPr marL="742950" lvl="2" indent="-342900">
              <a:lnSpc>
                <a:spcPct val="90000"/>
              </a:lnSpc>
              <a:buClr>
                <a:srgbClr val="94041C"/>
              </a:buClr>
            </a:pPr>
            <a:r>
              <a:rPr lang="en-CA" sz="2800" dirty="0" smtClean="0"/>
              <a:t>Completed my Masters thesis on “The effects of homelessness on education.”</a:t>
            </a:r>
            <a:endParaRPr lang="en-CA" sz="2800" dirty="0"/>
          </a:p>
          <a:p>
            <a:pPr>
              <a:lnSpc>
                <a:spcPct val="80000"/>
              </a:lnSpc>
              <a:buFont typeface="Wingdings" pitchFamily="2" charset="2"/>
              <a:buNone/>
            </a:pPr>
            <a:r>
              <a:rPr lang="en-US" sz="1800" dirty="0" smtClean="0"/>
              <a:t>		</a:t>
            </a:r>
          </a:p>
          <a:p>
            <a:pPr>
              <a:lnSpc>
                <a:spcPct val="80000"/>
              </a:lnSpc>
              <a:buFont typeface="Wingdings" pitchFamily="2" charset="2"/>
              <a:buNone/>
            </a:pPr>
            <a:endParaRPr lang="en-US" sz="1800" dirty="0" smtClean="0"/>
          </a:p>
          <a:p>
            <a:pPr>
              <a:lnSpc>
                <a:spcPct val="80000"/>
              </a:lnSpc>
              <a:buFont typeface="Wingdings" pitchFamily="2" charset="2"/>
              <a:buNone/>
            </a:pPr>
            <a:endParaRPr lang="en-US" sz="1800" dirty="0"/>
          </a:p>
        </p:txBody>
      </p:sp>
      <p:grpSp>
        <p:nvGrpSpPr>
          <p:cNvPr id="10254" name="Group 14"/>
          <p:cNvGrpSpPr>
            <a:grpSpLocks/>
          </p:cNvGrpSpPr>
          <p:nvPr/>
        </p:nvGrpSpPr>
        <p:grpSpPr bwMode="auto">
          <a:xfrm>
            <a:off x="3559175" y="192088"/>
            <a:ext cx="2735263" cy="1731962"/>
            <a:chOff x="2242" y="121"/>
            <a:chExt cx="1723" cy="1091"/>
          </a:xfrm>
        </p:grpSpPr>
        <p:pic>
          <p:nvPicPr>
            <p:cNvPr id="10244" name="Picture 4" descr="MPj03864970000[1]"/>
            <p:cNvPicPr>
              <a:picLocks noChangeAspect="1" noChangeArrowheads="1"/>
            </p:cNvPicPr>
            <p:nvPr/>
          </p:nvPicPr>
          <p:blipFill>
            <a:blip r:embed="rId3" cstate="print"/>
            <a:srcRect t="5257"/>
            <a:stretch>
              <a:fillRect/>
            </a:stretch>
          </p:blipFill>
          <p:spPr bwMode="auto">
            <a:xfrm>
              <a:off x="2309" y="138"/>
              <a:ext cx="1589" cy="1074"/>
            </a:xfrm>
            <a:prstGeom prst="rect">
              <a:avLst/>
            </a:prstGeom>
            <a:noFill/>
          </p:spPr>
        </p:pic>
        <p:sp>
          <p:nvSpPr>
            <p:cNvPr id="10250" name="AutoShape 10"/>
            <p:cNvSpPr>
              <a:spLocks noChangeArrowheads="1"/>
            </p:cNvSpPr>
            <p:nvPr/>
          </p:nvSpPr>
          <p:spPr bwMode="auto">
            <a:xfrm>
              <a:off x="2242" y="121"/>
              <a:ext cx="1723" cy="1087"/>
            </a:xfrm>
            <a:prstGeom prst="roundRect">
              <a:avLst>
                <a:gd name="adj" fmla="val 10634"/>
              </a:avLst>
            </a:prstGeom>
            <a:noFill/>
            <a:ln w="76200">
              <a:solidFill>
                <a:srgbClr val="94041C"/>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CA" smtClean="0"/>
              <a:t>Wilfrid Laurier University, Sept 2014</a:t>
            </a:r>
            <a:endParaRPr lang="en-US" dirty="0"/>
          </a:p>
        </p:txBody>
      </p:sp>
      <p:sp>
        <p:nvSpPr>
          <p:cNvPr id="110597" name="Rectangle 5"/>
          <p:cNvSpPr>
            <a:spLocks noGrp="1" noChangeArrowheads="1"/>
          </p:cNvSpPr>
          <p:nvPr>
            <p:ph type="title"/>
          </p:nvPr>
        </p:nvSpPr>
        <p:spPr>
          <a:xfrm>
            <a:off x="1981200" y="333376"/>
            <a:ext cx="6705600" cy="838200"/>
          </a:xfrm>
        </p:spPr>
        <p:txBody>
          <a:bodyPr/>
          <a:lstStyle/>
          <a:p>
            <a:r>
              <a:rPr lang="en-CA" sz="3200" dirty="0" smtClean="0"/>
              <a:t>Imagine doing homework in an environment like this?</a:t>
            </a:r>
            <a:endParaRPr lang="en-US" sz="3200" dirty="0"/>
          </a:p>
        </p:txBody>
      </p:sp>
      <p:grpSp>
        <p:nvGrpSpPr>
          <p:cNvPr id="2" name="Group 8"/>
          <p:cNvGrpSpPr>
            <a:grpSpLocks/>
          </p:cNvGrpSpPr>
          <p:nvPr/>
        </p:nvGrpSpPr>
        <p:grpSpPr bwMode="auto">
          <a:xfrm>
            <a:off x="1958975" y="1401763"/>
            <a:ext cx="6565900" cy="4565650"/>
            <a:chOff x="1282" y="961"/>
            <a:chExt cx="4136" cy="2876"/>
          </a:xfrm>
        </p:grpSpPr>
        <p:pic>
          <p:nvPicPr>
            <p:cNvPr id="110596" name="Picture 4" descr="This is my home 2"/>
            <p:cNvPicPr>
              <a:picLocks noChangeAspect="1" noChangeArrowheads="1"/>
            </p:cNvPicPr>
            <p:nvPr/>
          </p:nvPicPr>
          <p:blipFill>
            <a:blip r:embed="rId3" cstate="print"/>
            <a:srcRect/>
            <a:stretch>
              <a:fillRect/>
            </a:stretch>
          </p:blipFill>
          <p:spPr bwMode="auto">
            <a:xfrm>
              <a:off x="1450" y="984"/>
              <a:ext cx="3801" cy="2851"/>
            </a:xfrm>
            <a:prstGeom prst="rect">
              <a:avLst/>
            </a:prstGeom>
            <a:noFill/>
            <a:ln/>
            <a:effectLst/>
          </p:spPr>
        </p:pic>
        <p:sp>
          <p:nvSpPr>
            <p:cNvPr id="110599" name="AutoShape 7"/>
            <p:cNvSpPr>
              <a:spLocks noChangeArrowheads="1"/>
            </p:cNvSpPr>
            <p:nvPr/>
          </p:nvSpPr>
          <p:spPr bwMode="auto">
            <a:xfrm>
              <a:off x="1282" y="961"/>
              <a:ext cx="4136" cy="2876"/>
            </a:xfrm>
            <a:prstGeom prst="roundRect">
              <a:avLst>
                <a:gd name="adj" fmla="val 10634"/>
              </a:avLst>
            </a:prstGeom>
            <a:noFill/>
            <a:ln w="76200">
              <a:solidFill>
                <a:srgbClr val="808000"/>
              </a:solidFill>
              <a:round/>
              <a:headEnd/>
              <a:tailEnd/>
            </a:ln>
          </p:spPr>
          <p:txBody>
            <a:bodyPr/>
            <a:lstStyle/>
            <a:p>
              <a:endParaRPr lang="en-US"/>
            </a:p>
          </p:txBody>
        </p:sp>
      </p:grpSp>
      <p:sp>
        <p:nvSpPr>
          <p:cNvPr id="110601" name="Text Box 9"/>
          <p:cNvSpPr txBox="1">
            <a:spLocks noChangeArrowheads="1"/>
          </p:cNvSpPr>
          <p:nvPr/>
        </p:nvSpPr>
        <p:spPr bwMode="auto">
          <a:xfrm>
            <a:off x="2328863" y="5424488"/>
            <a:ext cx="2457450" cy="400050"/>
          </a:xfrm>
          <a:prstGeom prst="rect">
            <a:avLst/>
          </a:prstGeom>
          <a:noFill/>
          <a:ln w="9525">
            <a:noFill/>
            <a:miter lim="800000"/>
            <a:headEnd/>
            <a:tailEnd/>
          </a:ln>
        </p:spPr>
        <p:txBody>
          <a:bodyPr/>
          <a:lstStyle/>
          <a:p>
            <a:endParaRPr lang="en-US"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CA" smtClean="0"/>
              <a:t>Wilfrid Laurier University, Sept 2014</a:t>
            </a:r>
            <a:endParaRPr lang="en-US" dirty="0"/>
          </a:p>
        </p:txBody>
      </p:sp>
      <p:sp>
        <p:nvSpPr>
          <p:cNvPr id="110597" name="Rectangle 5"/>
          <p:cNvSpPr>
            <a:spLocks noGrp="1" noChangeArrowheads="1"/>
          </p:cNvSpPr>
          <p:nvPr>
            <p:ph type="title"/>
          </p:nvPr>
        </p:nvSpPr>
        <p:spPr>
          <a:xfrm>
            <a:off x="1981200" y="333376"/>
            <a:ext cx="6705600" cy="838200"/>
          </a:xfrm>
        </p:spPr>
        <p:txBody>
          <a:bodyPr/>
          <a:lstStyle/>
          <a:p>
            <a:r>
              <a:rPr lang="en-US" sz="3200" dirty="0" smtClean="0"/>
              <a:t>Or this</a:t>
            </a:r>
            <a:r>
              <a:rPr lang="en-CA" sz="3200" dirty="0" smtClean="0"/>
              <a:t>...</a:t>
            </a:r>
            <a:endParaRPr lang="en-US" sz="3200" dirty="0"/>
          </a:p>
        </p:txBody>
      </p:sp>
      <p:sp>
        <p:nvSpPr>
          <p:cNvPr id="110599" name="AutoShape 7"/>
          <p:cNvSpPr>
            <a:spLocks noChangeArrowheads="1"/>
          </p:cNvSpPr>
          <p:nvPr/>
        </p:nvSpPr>
        <p:spPr bwMode="auto">
          <a:xfrm>
            <a:off x="1958975" y="1401763"/>
            <a:ext cx="6565900" cy="4565650"/>
          </a:xfrm>
          <a:prstGeom prst="roundRect">
            <a:avLst>
              <a:gd name="adj" fmla="val 10634"/>
            </a:avLst>
          </a:prstGeom>
          <a:noFill/>
          <a:ln w="76200">
            <a:solidFill>
              <a:srgbClr val="808000"/>
            </a:solidFill>
            <a:round/>
            <a:headEnd/>
            <a:tailEnd/>
          </a:ln>
        </p:spPr>
        <p:txBody>
          <a:bodyPr/>
          <a:lstStyle/>
          <a:p>
            <a:endParaRPr lang="en-US"/>
          </a:p>
        </p:txBody>
      </p:sp>
      <p:sp>
        <p:nvSpPr>
          <p:cNvPr id="110601" name="Text Box 9"/>
          <p:cNvSpPr txBox="1">
            <a:spLocks noChangeArrowheads="1"/>
          </p:cNvSpPr>
          <p:nvPr/>
        </p:nvSpPr>
        <p:spPr bwMode="auto">
          <a:xfrm>
            <a:off x="2328863" y="5424488"/>
            <a:ext cx="2457450" cy="400050"/>
          </a:xfrm>
          <a:prstGeom prst="rect">
            <a:avLst/>
          </a:prstGeom>
          <a:noFill/>
          <a:ln w="9525">
            <a:noFill/>
            <a:miter lim="800000"/>
            <a:headEnd/>
            <a:tailEnd/>
          </a:ln>
        </p:spPr>
        <p:txBody>
          <a:bodyPr/>
          <a:lstStyle/>
          <a:p>
            <a:r>
              <a:rPr lang="en-US" sz="2000" b="1" i="1" dirty="0" smtClean="0">
                <a:latin typeface="Calibri" pitchFamily="34" charset="0"/>
              </a:rPr>
              <a:t>Cambridge Shelter</a:t>
            </a:r>
            <a:endParaRPr lang="en-US" sz="2000" b="1" i="1" dirty="0">
              <a:latin typeface="Calibri" pitchFamily="34" charset="0"/>
            </a:endParaRPr>
          </a:p>
          <a:p>
            <a:endParaRPr lang="en-US" sz="2000" b="1" dirty="0"/>
          </a:p>
        </p:txBody>
      </p:sp>
      <p:pic>
        <p:nvPicPr>
          <p:cNvPr id="8" name="Picture 2"/>
          <p:cNvPicPr>
            <a:picLocks noGrp="1" noChangeAspect="1" noChangeArrowheads="1"/>
          </p:cNvPicPr>
          <p:nvPr>
            <p:ph sz="quarter" idx="1"/>
          </p:nvPr>
        </p:nvPicPr>
        <p:blipFill>
          <a:blip r:embed="rId3" cstate="print"/>
          <a:srcRect/>
          <a:stretch>
            <a:fillRect/>
          </a:stretch>
        </p:blipFill>
        <p:spPr bwMode="auto">
          <a:xfrm>
            <a:off x="2276474" y="1552575"/>
            <a:ext cx="5934075" cy="423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724" y="257176"/>
            <a:ext cx="7305675" cy="6076950"/>
          </a:xfrm>
        </p:spPr>
        <p:txBody>
          <a:bodyPr/>
          <a:lstStyle/>
          <a:p>
            <a:pPr algn="ctr">
              <a:buNone/>
            </a:pPr>
            <a:r>
              <a:rPr lang="en-CA" sz="4000" dirty="0" smtClean="0">
                <a:latin typeface="+mj-lt"/>
              </a:rPr>
              <a:t>Students living in poverty may:</a:t>
            </a:r>
            <a:r>
              <a:rPr lang="en-CA" sz="4000" dirty="0" smtClean="0">
                <a:solidFill>
                  <a:srgbClr val="FF0000"/>
                </a:solidFill>
                <a:latin typeface="+mj-lt"/>
              </a:rPr>
              <a:t>  </a:t>
            </a:r>
          </a:p>
          <a:p>
            <a:pPr algn="ctr">
              <a:buNone/>
            </a:pPr>
            <a:r>
              <a:rPr lang="en-CA" sz="4000" dirty="0" smtClean="0">
                <a:latin typeface="+mj-lt"/>
              </a:rPr>
              <a:t>Need positive Relationships</a:t>
            </a:r>
          </a:p>
          <a:p>
            <a:pPr algn="ctr">
              <a:buNone/>
            </a:pPr>
            <a:endParaRPr lang="en-CA" sz="4000" dirty="0" smtClean="0">
              <a:latin typeface="+mj-lt"/>
            </a:endParaRPr>
          </a:p>
          <a:p>
            <a:pPr algn="ctr">
              <a:buNone/>
            </a:pPr>
            <a:endParaRPr lang="en-CA" sz="4000" dirty="0" smtClean="0">
              <a:latin typeface="+mj-lt"/>
            </a:endParaRPr>
          </a:p>
          <a:p>
            <a:pPr algn="ctr">
              <a:buNone/>
            </a:pPr>
            <a:endParaRPr lang="en-CA" sz="4000" dirty="0" smtClean="0">
              <a:latin typeface="+mj-lt"/>
            </a:endParaRPr>
          </a:p>
          <a:p>
            <a:pPr algn="ctr">
              <a:buNone/>
            </a:pPr>
            <a:r>
              <a:rPr lang="en-CA" sz="4000" dirty="0" smtClean="0">
                <a:latin typeface="+mj-lt"/>
              </a:rPr>
              <a:t>You can help by:  </a:t>
            </a:r>
          </a:p>
          <a:p>
            <a:pPr algn="ctr">
              <a:buNone/>
            </a:pPr>
            <a:r>
              <a:rPr lang="en-CA" sz="4000" dirty="0" smtClean="0">
                <a:latin typeface="+mj-lt"/>
              </a:rPr>
              <a:t>Facilitating a sense of belonging</a:t>
            </a:r>
          </a:p>
        </p:txBody>
      </p:sp>
      <p:pic>
        <p:nvPicPr>
          <p:cNvPr id="2051" name="Picture 3" descr="C:\Users\Heather\AppData\Local\Microsoft\Windows\Temporary Internet Files\Content.IE5\QQR8LFDD\MP900399864[1].jpg"/>
          <p:cNvPicPr>
            <a:picLocks noChangeAspect="1" noChangeArrowheads="1"/>
          </p:cNvPicPr>
          <p:nvPr/>
        </p:nvPicPr>
        <p:blipFill>
          <a:blip r:embed="rId2" cstate="print"/>
          <a:srcRect/>
          <a:stretch>
            <a:fillRect/>
          </a:stretch>
        </p:blipFill>
        <p:spPr bwMode="auto">
          <a:xfrm>
            <a:off x="4019550" y="2186179"/>
            <a:ext cx="2543176" cy="1471422"/>
          </a:xfrm>
          <a:prstGeom prst="rect">
            <a:avLst/>
          </a:prstGeom>
          <a:noFill/>
        </p:spPr>
      </p:pic>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5450" y="257175"/>
            <a:ext cx="7219950" cy="6600825"/>
          </a:xfrm>
        </p:spPr>
        <p:txBody>
          <a:bodyPr/>
          <a:lstStyle/>
          <a:p>
            <a:pPr>
              <a:buNone/>
            </a:pPr>
            <a:r>
              <a:rPr lang="en-CA" sz="3600" dirty="0" smtClean="0"/>
              <a:t>Strategies you can use:</a:t>
            </a:r>
          </a:p>
          <a:p>
            <a:pPr>
              <a:buNone/>
            </a:pPr>
            <a:endParaRPr lang="en-CA" sz="1000" dirty="0" smtClean="0"/>
          </a:p>
          <a:p>
            <a:r>
              <a:rPr lang="en-US" sz="2400" dirty="0" smtClean="0"/>
              <a:t>Providing cooperative learning activities</a:t>
            </a:r>
          </a:p>
          <a:p>
            <a:r>
              <a:rPr lang="en-US" sz="2400" dirty="0" smtClean="0"/>
              <a:t>Assigning a welcome buddy to support transition to a new environment</a:t>
            </a:r>
          </a:p>
          <a:p>
            <a:r>
              <a:rPr lang="en-US" sz="2400" dirty="0" smtClean="0"/>
              <a:t>Providing activities that promote acceptance and diversity</a:t>
            </a:r>
          </a:p>
          <a:p>
            <a:r>
              <a:rPr lang="en-US" sz="2400" dirty="0" smtClean="0"/>
              <a:t>Maintaining a relationship when the student leaves by providing self-addressed stamped envelopes and stationary </a:t>
            </a:r>
          </a:p>
          <a:p>
            <a:r>
              <a:rPr lang="en-US" sz="2400" dirty="0" smtClean="0"/>
              <a:t>Offer a get-to-know you questionnaire or journal assignment.  When students feel they belong they feel some ownership in thrive new room.</a:t>
            </a:r>
          </a:p>
          <a:p>
            <a:pPr algn="ctr">
              <a:buNone/>
            </a:pPr>
            <a:endParaRPr lang="en-CA" sz="2400" dirty="0"/>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85774"/>
            <a:ext cx="6677025" cy="5602289"/>
          </a:xfrm>
        </p:spPr>
        <p:txBody>
          <a:bodyPr/>
          <a:lstStyle/>
          <a:p>
            <a:r>
              <a:rPr lang="en-US" sz="2400" dirty="0" smtClean="0"/>
              <a:t>Prepare a short simple written list of classroom rules and procedures.</a:t>
            </a:r>
          </a:p>
          <a:p>
            <a:r>
              <a:rPr lang="en-US" sz="2400" dirty="0" smtClean="0"/>
              <a:t>Replicate beginning of the year rituals and procedures when new students enter the classroom so they receive the same orientation to the school culture as other students.</a:t>
            </a:r>
          </a:p>
          <a:p>
            <a:r>
              <a:rPr lang="en-US" sz="2400" dirty="0" smtClean="0"/>
              <a:t>Give new students a faculty and peer mentor/buddy.</a:t>
            </a:r>
          </a:p>
          <a:p>
            <a:r>
              <a:rPr lang="en-US" sz="2400" dirty="0" smtClean="0"/>
              <a:t>Give new students a small welcome gift that shows the school colors and/or team name to invite them to share school spirit and pride.</a:t>
            </a:r>
          </a:p>
          <a:p>
            <a:endParaRPr lang="en-CA" sz="2400" dirty="0"/>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724" y="257176"/>
            <a:ext cx="7305675" cy="6076950"/>
          </a:xfrm>
        </p:spPr>
        <p:txBody>
          <a:bodyPr/>
          <a:lstStyle/>
          <a:p>
            <a:pPr algn="ctr">
              <a:buNone/>
            </a:pPr>
            <a:r>
              <a:rPr lang="en-CA" sz="4000" dirty="0" smtClean="0">
                <a:latin typeface="+mj-lt"/>
              </a:rPr>
              <a:t>Students living in poverty may:</a:t>
            </a:r>
            <a:r>
              <a:rPr lang="en-CA" sz="4000" dirty="0" smtClean="0">
                <a:solidFill>
                  <a:srgbClr val="FF0000"/>
                </a:solidFill>
                <a:latin typeface="+mj-lt"/>
              </a:rPr>
              <a:t>  </a:t>
            </a:r>
          </a:p>
          <a:p>
            <a:pPr algn="ctr">
              <a:buNone/>
            </a:pPr>
            <a:r>
              <a:rPr lang="en-CA" sz="3800" dirty="0" smtClean="0">
                <a:latin typeface="+mj-lt"/>
              </a:rPr>
              <a:t>Move frequently and lack educational program continuity</a:t>
            </a:r>
          </a:p>
          <a:p>
            <a:pPr algn="ctr">
              <a:buNone/>
            </a:pPr>
            <a:endParaRPr lang="en-CA" sz="4000" dirty="0" smtClean="0">
              <a:latin typeface="+mj-lt"/>
            </a:endParaRPr>
          </a:p>
          <a:p>
            <a:pPr algn="ctr">
              <a:buNone/>
            </a:pPr>
            <a:endParaRPr lang="en-CA" sz="1800" dirty="0" smtClean="0">
              <a:latin typeface="+mj-lt"/>
            </a:endParaRPr>
          </a:p>
          <a:p>
            <a:pPr algn="ctr">
              <a:buNone/>
            </a:pPr>
            <a:endParaRPr lang="en-CA" sz="4000" dirty="0" smtClean="0">
              <a:latin typeface="+mj-lt"/>
            </a:endParaRPr>
          </a:p>
          <a:p>
            <a:pPr algn="ctr">
              <a:buNone/>
            </a:pPr>
            <a:r>
              <a:rPr lang="en-CA" sz="4000" dirty="0" smtClean="0">
                <a:latin typeface="+mj-lt"/>
              </a:rPr>
              <a:t>You can help by:  </a:t>
            </a:r>
          </a:p>
          <a:p>
            <a:pPr algn="ctr">
              <a:buNone/>
            </a:pPr>
            <a:r>
              <a:rPr lang="en-CA" sz="3800" dirty="0" smtClean="0">
                <a:latin typeface="+mj-lt"/>
              </a:rPr>
              <a:t>Addressing special learning needs</a:t>
            </a:r>
          </a:p>
        </p:txBody>
      </p:sp>
      <p:pic>
        <p:nvPicPr>
          <p:cNvPr id="3074" name="Picture 2" descr="C:\Users\Heather\AppData\Local\Microsoft\Windows\Temporary Internet Files\Content.IE5\O7OJMQDS\MP900412066[1].jpg"/>
          <p:cNvPicPr>
            <a:picLocks noChangeAspect="1" noChangeArrowheads="1"/>
          </p:cNvPicPr>
          <p:nvPr/>
        </p:nvPicPr>
        <p:blipFill>
          <a:blip r:embed="rId2" cstate="print"/>
          <a:srcRect/>
          <a:stretch>
            <a:fillRect/>
          </a:stretch>
        </p:blipFill>
        <p:spPr bwMode="auto">
          <a:xfrm>
            <a:off x="4219575" y="2886075"/>
            <a:ext cx="2409825" cy="1543050"/>
          </a:xfrm>
          <a:prstGeom prst="rect">
            <a:avLst/>
          </a:prstGeom>
          <a:noFill/>
        </p:spPr>
      </p:pic>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724" y="257176"/>
            <a:ext cx="7305675" cy="6076950"/>
          </a:xfrm>
        </p:spPr>
        <p:txBody>
          <a:bodyPr/>
          <a:lstStyle/>
          <a:p>
            <a:pPr>
              <a:buNone/>
            </a:pPr>
            <a:r>
              <a:rPr lang="en-CA" sz="3600" dirty="0" smtClean="0"/>
              <a:t>Strategies you can use include:</a:t>
            </a:r>
          </a:p>
          <a:p>
            <a:r>
              <a:rPr lang="en-US" sz="2400" dirty="0" smtClean="0"/>
              <a:t>Immediately begin to plan for the next transition</a:t>
            </a:r>
          </a:p>
          <a:p>
            <a:r>
              <a:rPr lang="en-US" sz="2400" dirty="0" smtClean="0"/>
              <a:t>Assessing present academic levels quickly</a:t>
            </a:r>
          </a:p>
          <a:p>
            <a:r>
              <a:rPr lang="en-US" sz="2400" dirty="0" smtClean="0"/>
              <a:t>Providing necessary remediation/tutoring</a:t>
            </a:r>
          </a:p>
          <a:p>
            <a:r>
              <a:rPr lang="en-US" sz="2400" dirty="0" smtClean="0"/>
              <a:t>Upholding challenging academic expectations</a:t>
            </a:r>
          </a:p>
          <a:p>
            <a:r>
              <a:rPr lang="en-US" sz="2400" dirty="0" smtClean="0"/>
              <a:t>Contacting the school previously attended to help with placement decisions.</a:t>
            </a:r>
          </a:p>
          <a:p>
            <a:r>
              <a:rPr lang="en-US" sz="2400" dirty="0" smtClean="0"/>
              <a:t>Following up on special education referrals or services</a:t>
            </a:r>
          </a:p>
          <a:p>
            <a:r>
              <a:rPr lang="en-US" sz="2400" dirty="0" smtClean="0"/>
              <a:t>Reminding parents to keep copies of educational records and IEPs to share with a new school upon arrival.</a:t>
            </a:r>
          </a:p>
          <a:p>
            <a:r>
              <a:rPr lang="en-US" sz="2400" dirty="0" smtClean="0"/>
              <a:t>Ensure that literacy assessments happen immediately so that the child is placed at the right reading level right away.</a:t>
            </a:r>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571500"/>
            <a:ext cx="6677025" cy="5516563"/>
          </a:xfrm>
        </p:spPr>
        <p:txBody>
          <a:bodyPr>
            <a:normAutofit fontScale="92500" lnSpcReduction="10000"/>
          </a:bodyPr>
          <a:lstStyle/>
          <a:p>
            <a:pPr>
              <a:buNone/>
            </a:pPr>
            <a:r>
              <a:rPr lang="en-US" sz="3000" i="1" dirty="0" smtClean="0"/>
              <a:t>“Sometimes they may need testing but never seem to stay in the same place long enough to get testing. We have children that had they been more stable might have been assessed somewhere but – do we put them on the list - when they are going to be gone soon? Even when you put them on the list they have moved on. They tend to be more transient over their school career. Quite often they don’t get the assessment and testing that is required. “</a:t>
            </a:r>
          </a:p>
          <a:p>
            <a:pPr>
              <a:buNone/>
            </a:pPr>
            <a:r>
              <a:rPr lang="en-US" dirty="0" smtClean="0"/>
              <a:t>						- Teacher</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rot="20879671">
            <a:off x="661988" y="4086225"/>
            <a:ext cx="1252537" cy="2051050"/>
          </a:xfrm>
          <a:prstGeom prst="rect">
            <a:avLst/>
          </a:prstGeom>
          <a:noFill/>
          <a:ln w="9525">
            <a:noFill/>
            <a:miter lim="800000"/>
            <a:headEnd/>
            <a:tailEnd/>
          </a:ln>
          <a:effectLst/>
        </p:spPr>
      </p:pic>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724" y="257176"/>
            <a:ext cx="7305675" cy="6076950"/>
          </a:xfrm>
        </p:spPr>
        <p:txBody>
          <a:bodyPr/>
          <a:lstStyle/>
          <a:p>
            <a:pPr algn="ctr">
              <a:buNone/>
            </a:pPr>
            <a:r>
              <a:rPr lang="en-CA" sz="4000" dirty="0" smtClean="0">
                <a:latin typeface="+mj-lt"/>
              </a:rPr>
              <a:t>Students living in poverty may:</a:t>
            </a:r>
            <a:r>
              <a:rPr lang="en-CA" sz="4000" dirty="0" smtClean="0">
                <a:solidFill>
                  <a:srgbClr val="FF0000"/>
                </a:solidFill>
                <a:latin typeface="+mj-lt"/>
              </a:rPr>
              <a:t>  </a:t>
            </a:r>
          </a:p>
          <a:p>
            <a:pPr algn="ctr">
              <a:buNone/>
            </a:pPr>
            <a:r>
              <a:rPr lang="en-CA" sz="4000" dirty="0" smtClean="0">
                <a:latin typeface="+mj-lt"/>
              </a:rPr>
              <a:t>Often come to class unprepared</a:t>
            </a:r>
          </a:p>
          <a:p>
            <a:pPr algn="ctr">
              <a:buNone/>
            </a:pPr>
            <a:endParaRPr lang="en-CA" sz="4000" dirty="0" smtClean="0">
              <a:latin typeface="+mj-lt"/>
            </a:endParaRPr>
          </a:p>
          <a:p>
            <a:pPr algn="ctr">
              <a:buNone/>
            </a:pPr>
            <a:endParaRPr lang="en-CA" sz="1800" dirty="0" smtClean="0">
              <a:latin typeface="+mj-lt"/>
            </a:endParaRPr>
          </a:p>
          <a:p>
            <a:pPr algn="ctr">
              <a:buNone/>
            </a:pPr>
            <a:endParaRPr lang="en-CA" sz="4000" dirty="0" smtClean="0">
              <a:latin typeface="+mj-lt"/>
            </a:endParaRPr>
          </a:p>
          <a:p>
            <a:pPr algn="ctr">
              <a:buNone/>
            </a:pPr>
            <a:r>
              <a:rPr lang="en-CA" sz="4000" dirty="0" smtClean="0">
                <a:latin typeface="+mj-lt"/>
              </a:rPr>
              <a:t>You can help by:  </a:t>
            </a:r>
          </a:p>
          <a:p>
            <a:pPr algn="ctr">
              <a:buNone/>
            </a:pPr>
            <a:r>
              <a:rPr lang="en-CA" sz="3600" dirty="0" smtClean="0">
                <a:latin typeface="+mj-lt"/>
              </a:rPr>
              <a:t>Meeting basic needs in the classroom</a:t>
            </a:r>
          </a:p>
        </p:txBody>
      </p:sp>
      <p:pic>
        <p:nvPicPr>
          <p:cNvPr id="4098" name="Picture 2" descr="C:\Users\Heather\AppData\Local\Microsoft\Windows\Temporary Internet Files\Content.IE5\C4WG88K1\MC900232723[1].wmf"/>
          <p:cNvPicPr>
            <a:picLocks noChangeAspect="1" noChangeArrowheads="1"/>
          </p:cNvPicPr>
          <p:nvPr/>
        </p:nvPicPr>
        <p:blipFill>
          <a:blip r:embed="rId2" cstate="print"/>
          <a:srcRect/>
          <a:stretch>
            <a:fillRect/>
          </a:stretch>
        </p:blipFill>
        <p:spPr bwMode="auto">
          <a:xfrm>
            <a:off x="4060385" y="2486025"/>
            <a:ext cx="2604380" cy="1371600"/>
          </a:xfrm>
          <a:prstGeom prst="rect">
            <a:avLst/>
          </a:prstGeom>
          <a:noFill/>
        </p:spPr>
      </p:pic>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724" y="228600"/>
            <a:ext cx="7305675" cy="6477000"/>
          </a:xfrm>
        </p:spPr>
        <p:txBody>
          <a:bodyPr/>
          <a:lstStyle/>
          <a:p>
            <a:pPr>
              <a:buNone/>
            </a:pPr>
            <a:r>
              <a:rPr lang="en-CA" sz="3600" dirty="0" smtClean="0"/>
              <a:t>Strategies you can use include:</a:t>
            </a:r>
          </a:p>
          <a:p>
            <a:r>
              <a:rPr lang="en-US" sz="2800" dirty="0" smtClean="0"/>
              <a:t>Providing school supplies if necessary (pencil, paper, etc.) that can be shared with the student privately</a:t>
            </a:r>
          </a:p>
          <a:p>
            <a:r>
              <a:rPr lang="en-US" sz="2800" dirty="0" smtClean="0"/>
              <a:t>Making sure that the student has a class job/role</a:t>
            </a:r>
          </a:p>
          <a:p>
            <a:r>
              <a:rPr lang="en-US" sz="2800" dirty="0" smtClean="0"/>
              <a:t>Avoiding the removal of student possessions as a disciplinary measure</a:t>
            </a:r>
          </a:p>
          <a:p>
            <a:r>
              <a:rPr lang="en-US" sz="2800" dirty="0" smtClean="0"/>
              <a:t>Sharing a set of texts for each grade level with the local shelter</a:t>
            </a:r>
          </a:p>
          <a:p>
            <a:r>
              <a:rPr lang="en-US" sz="2800" dirty="0" smtClean="0"/>
              <a:t>Post a class schedule so students will know what is happening next.</a:t>
            </a:r>
          </a:p>
          <a:p>
            <a:pPr algn="ctr">
              <a:buNone/>
            </a:pPr>
            <a:endParaRPr lang="en-US" dirty="0"/>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4953000" y="6400800"/>
            <a:ext cx="4324350" cy="342900"/>
          </a:xfrm>
        </p:spPr>
        <p:txBody>
          <a:bodyPr/>
          <a:lstStyle/>
          <a:p>
            <a:r>
              <a:rPr lang="en-CA" smtClean="0"/>
              <a:t>Wilfrid Laurier University, Sept 2014</a:t>
            </a:r>
            <a:endParaRPr lang="en-US" dirty="0"/>
          </a:p>
        </p:txBody>
      </p:sp>
      <p:sp>
        <p:nvSpPr>
          <p:cNvPr id="10243" name="Rectangle 3"/>
          <p:cNvSpPr>
            <a:spLocks noGrp="1" noChangeArrowheads="1"/>
          </p:cNvSpPr>
          <p:nvPr>
            <p:ph type="body" idx="1"/>
          </p:nvPr>
        </p:nvSpPr>
        <p:spPr>
          <a:xfrm>
            <a:off x="1914525" y="2171700"/>
            <a:ext cx="6677025" cy="4019550"/>
          </a:xfrm>
        </p:spPr>
        <p:txBody>
          <a:bodyPr/>
          <a:lstStyle/>
          <a:p>
            <a:pPr>
              <a:lnSpc>
                <a:spcPct val="90000"/>
              </a:lnSpc>
            </a:pPr>
            <a:r>
              <a:rPr lang="en-CA" sz="2400" dirty="0" smtClean="0"/>
              <a:t>Goals </a:t>
            </a:r>
            <a:r>
              <a:rPr lang="en-CA" sz="2400" dirty="0"/>
              <a:t>of Workshop: </a:t>
            </a:r>
          </a:p>
          <a:p>
            <a:pPr lvl="1">
              <a:lnSpc>
                <a:spcPct val="90000"/>
              </a:lnSpc>
            </a:pPr>
            <a:r>
              <a:rPr lang="en-US" sz="2400" dirty="0" smtClean="0"/>
              <a:t>Raise awareness and empathy for families and kids </a:t>
            </a:r>
            <a:r>
              <a:rPr lang="en-CA" sz="2400" dirty="0" smtClean="0"/>
              <a:t>living in poverty</a:t>
            </a:r>
          </a:p>
          <a:p>
            <a:pPr lvl="1">
              <a:lnSpc>
                <a:spcPct val="90000"/>
              </a:lnSpc>
            </a:pPr>
            <a:r>
              <a:rPr lang="en-US" sz="2400" dirty="0" smtClean="0"/>
              <a:t>Identify stressors commonly experienced by children and youth living in poverty.</a:t>
            </a:r>
            <a:endParaRPr lang="en-CA" sz="2400" dirty="0"/>
          </a:p>
          <a:p>
            <a:pPr lvl="1">
              <a:lnSpc>
                <a:spcPct val="90000"/>
              </a:lnSpc>
            </a:pPr>
            <a:r>
              <a:rPr lang="en-CA" sz="2400" dirty="0"/>
              <a:t>To equip teachers with practical resources and suggestions for teaching students about </a:t>
            </a:r>
            <a:r>
              <a:rPr lang="en-CA" sz="2400" dirty="0" smtClean="0"/>
              <a:t>poverty and homelessness</a:t>
            </a:r>
            <a:endParaRPr lang="en-CA" sz="2400" dirty="0"/>
          </a:p>
          <a:p>
            <a:pPr lvl="1">
              <a:lnSpc>
                <a:spcPct val="90000"/>
              </a:lnSpc>
            </a:pPr>
            <a:r>
              <a:rPr lang="en-CA" sz="2400" dirty="0"/>
              <a:t>To describe strategies for working with students </a:t>
            </a:r>
            <a:r>
              <a:rPr lang="en-CA" sz="2400" dirty="0" smtClean="0"/>
              <a:t>living in poverty</a:t>
            </a:r>
            <a:endParaRPr lang="en-US" sz="2400" dirty="0" smtClean="0"/>
          </a:p>
          <a:p>
            <a:pPr lvl="1">
              <a:lnSpc>
                <a:spcPct val="90000"/>
              </a:lnSpc>
            </a:pPr>
            <a:r>
              <a:rPr lang="en-US" sz="2400" dirty="0" smtClean="0"/>
              <a:t>Introduce Teacher Toolkit</a:t>
            </a:r>
            <a:endParaRPr lang="en-US" sz="2400" dirty="0"/>
          </a:p>
          <a:p>
            <a:pPr>
              <a:lnSpc>
                <a:spcPct val="80000"/>
              </a:lnSpc>
              <a:buFont typeface="Wingdings" pitchFamily="2" charset="2"/>
              <a:buNone/>
            </a:pPr>
            <a:r>
              <a:rPr lang="en-US" sz="1800" dirty="0" smtClean="0"/>
              <a:t>		</a:t>
            </a:r>
          </a:p>
          <a:p>
            <a:pPr>
              <a:lnSpc>
                <a:spcPct val="80000"/>
              </a:lnSpc>
              <a:buFont typeface="Wingdings" pitchFamily="2" charset="2"/>
              <a:buNone/>
            </a:pPr>
            <a:endParaRPr lang="en-US" sz="1800" dirty="0" smtClean="0"/>
          </a:p>
          <a:p>
            <a:pPr>
              <a:lnSpc>
                <a:spcPct val="80000"/>
              </a:lnSpc>
              <a:buFont typeface="Wingdings" pitchFamily="2" charset="2"/>
              <a:buNone/>
            </a:pPr>
            <a:endParaRPr lang="en-US" sz="1800" dirty="0"/>
          </a:p>
        </p:txBody>
      </p:sp>
      <p:grpSp>
        <p:nvGrpSpPr>
          <p:cNvPr id="2" name="Group 14"/>
          <p:cNvGrpSpPr>
            <a:grpSpLocks/>
          </p:cNvGrpSpPr>
          <p:nvPr/>
        </p:nvGrpSpPr>
        <p:grpSpPr bwMode="auto">
          <a:xfrm>
            <a:off x="3559175" y="192088"/>
            <a:ext cx="2735263" cy="1731962"/>
            <a:chOff x="2242" y="121"/>
            <a:chExt cx="1723" cy="1091"/>
          </a:xfrm>
        </p:grpSpPr>
        <p:pic>
          <p:nvPicPr>
            <p:cNvPr id="10244" name="Picture 4" descr="MPj03864970000[1]"/>
            <p:cNvPicPr>
              <a:picLocks noChangeAspect="1" noChangeArrowheads="1"/>
            </p:cNvPicPr>
            <p:nvPr/>
          </p:nvPicPr>
          <p:blipFill>
            <a:blip r:embed="rId3" cstate="print"/>
            <a:srcRect t="5257"/>
            <a:stretch>
              <a:fillRect/>
            </a:stretch>
          </p:blipFill>
          <p:spPr bwMode="auto">
            <a:xfrm>
              <a:off x="2309" y="138"/>
              <a:ext cx="1589" cy="1074"/>
            </a:xfrm>
            <a:prstGeom prst="rect">
              <a:avLst/>
            </a:prstGeom>
            <a:noFill/>
          </p:spPr>
        </p:pic>
        <p:sp>
          <p:nvSpPr>
            <p:cNvPr id="10250" name="AutoShape 10"/>
            <p:cNvSpPr>
              <a:spLocks noChangeArrowheads="1"/>
            </p:cNvSpPr>
            <p:nvPr/>
          </p:nvSpPr>
          <p:spPr bwMode="auto">
            <a:xfrm>
              <a:off x="2242" y="121"/>
              <a:ext cx="1723" cy="1087"/>
            </a:xfrm>
            <a:prstGeom prst="roundRect">
              <a:avLst>
                <a:gd name="adj" fmla="val 10634"/>
              </a:avLst>
            </a:prstGeom>
            <a:noFill/>
            <a:ln w="76200">
              <a:solidFill>
                <a:srgbClr val="94041C"/>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42926"/>
            <a:ext cx="6677025" cy="5545138"/>
          </a:xfrm>
        </p:spPr>
        <p:txBody>
          <a:bodyPr/>
          <a:lstStyle/>
          <a:p>
            <a:r>
              <a:rPr lang="en-US" dirty="0" smtClean="0"/>
              <a:t>Keep extra copies of review materials and assignments for students who arrive without prior notice.</a:t>
            </a:r>
          </a:p>
          <a:p>
            <a:r>
              <a:rPr lang="en-US" dirty="0" smtClean="0"/>
              <a:t>Keep a supply of nutritional snacks in your room.</a:t>
            </a:r>
          </a:p>
          <a:p>
            <a:r>
              <a:rPr lang="en-US" dirty="0" smtClean="0"/>
              <a:t>Keep needed toiletry items on hand to assist the student in maintaining proper hygiene if needed.</a:t>
            </a:r>
          </a:p>
          <a:p>
            <a:endParaRPr lang="en-CA" dirty="0"/>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781050"/>
            <a:ext cx="6677025" cy="5307014"/>
          </a:xfrm>
        </p:spPr>
        <p:txBody>
          <a:bodyPr/>
          <a:lstStyle/>
          <a:p>
            <a:pPr>
              <a:buNone/>
            </a:pPr>
            <a:r>
              <a:rPr lang="en-US" sz="2800" i="1" dirty="0" smtClean="0"/>
              <a:t>“The other thing is the kids leave all of their stuff behind at the other school. For the first time this year, a teacher sent stuff on. I gave the student an envelope with all of her stuff from her other school and she was so happy. It was the first time I saw her so happy, and you could feel that she had a sense of relief. She was like, “I got my stuff, here is my stuff.” </a:t>
            </a:r>
          </a:p>
          <a:p>
            <a:pPr>
              <a:buNone/>
            </a:pPr>
            <a:r>
              <a:rPr lang="en-US" dirty="0" smtClean="0"/>
              <a:t>						- Teacher</a:t>
            </a:r>
            <a:endParaRPr lang="en-US" dirty="0"/>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724" y="142875"/>
            <a:ext cx="7305675" cy="6191251"/>
          </a:xfrm>
        </p:spPr>
        <p:txBody>
          <a:bodyPr/>
          <a:lstStyle/>
          <a:p>
            <a:pPr algn="ctr">
              <a:buNone/>
            </a:pPr>
            <a:endParaRPr lang="en-CA" sz="800" dirty="0" smtClean="0">
              <a:latin typeface="+mj-lt"/>
            </a:endParaRPr>
          </a:p>
          <a:p>
            <a:pPr algn="ctr">
              <a:buNone/>
            </a:pPr>
            <a:r>
              <a:rPr lang="en-CA" sz="4000" dirty="0" smtClean="0">
                <a:latin typeface="+mj-lt"/>
              </a:rPr>
              <a:t>Students living in poverty may:</a:t>
            </a:r>
            <a:r>
              <a:rPr lang="en-CA" sz="4000" dirty="0" smtClean="0">
                <a:solidFill>
                  <a:srgbClr val="FF0000"/>
                </a:solidFill>
                <a:latin typeface="+mj-lt"/>
              </a:rPr>
              <a:t>  </a:t>
            </a:r>
          </a:p>
          <a:p>
            <a:pPr algn="ctr">
              <a:buNone/>
            </a:pPr>
            <a:r>
              <a:rPr lang="en-US" sz="3600" dirty="0" smtClean="0"/>
              <a:t>Often have high levels of depression, anxiety and low self-esteem due to the stress of living in poverty</a:t>
            </a:r>
          </a:p>
          <a:p>
            <a:pPr algn="ctr">
              <a:buNone/>
            </a:pPr>
            <a:endParaRPr lang="en-US" sz="4000" dirty="0" smtClean="0"/>
          </a:p>
          <a:p>
            <a:pPr algn="ctr">
              <a:buNone/>
            </a:pPr>
            <a:endParaRPr lang="en-CA" sz="4000" dirty="0" smtClean="0">
              <a:solidFill>
                <a:srgbClr val="FF0000"/>
              </a:solidFill>
            </a:endParaRPr>
          </a:p>
          <a:p>
            <a:pPr algn="ctr">
              <a:buNone/>
            </a:pPr>
            <a:endParaRPr lang="en-CA" sz="1800" dirty="0" smtClean="0">
              <a:latin typeface="+mj-lt"/>
            </a:endParaRPr>
          </a:p>
          <a:p>
            <a:pPr algn="ctr">
              <a:buNone/>
            </a:pPr>
            <a:r>
              <a:rPr lang="en-CA" sz="4000" dirty="0" smtClean="0">
                <a:latin typeface="+mj-lt"/>
              </a:rPr>
              <a:t>You can help by:  </a:t>
            </a:r>
          </a:p>
          <a:p>
            <a:pPr algn="ctr">
              <a:buNone/>
            </a:pPr>
            <a:r>
              <a:rPr lang="en-CA" sz="4000" dirty="0" smtClean="0"/>
              <a:t>Addressing these needs and related behavioral concerns</a:t>
            </a:r>
          </a:p>
        </p:txBody>
      </p:sp>
      <p:pic>
        <p:nvPicPr>
          <p:cNvPr id="1028" name="Picture 4"/>
          <p:cNvPicPr>
            <a:picLocks noChangeAspect="1" noChangeArrowheads="1"/>
          </p:cNvPicPr>
          <p:nvPr/>
        </p:nvPicPr>
        <p:blipFill>
          <a:blip r:embed="rId2" cstate="print"/>
          <a:srcRect/>
          <a:stretch>
            <a:fillRect/>
          </a:stretch>
        </p:blipFill>
        <p:spPr bwMode="auto">
          <a:xfrm>
            <a:off x="4176713" y="2940050"/>
            <a:ext cx="2581275" cy="1728788"/>
          </a:xfrm>
          <a:prstGeom prst="rect">
            <a:avLst/>
          </a:prstGeom>
          <a:noFill/>
          <a:ln w="9525">
            <a:noFill/>
            <a:miter lim="800000"/>
            <a:headEnd/>
            <a:tailEnd/>
          </a:ln>
          <a:effectLst/>
        </p:spPr>
      </p:pic>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4" y="228600"/>
            <a:ext cx="7172325" cy="6400800"/>
          </a:xfrm>
        </p:spPr>
        <p:txBody>
          <a:bodyPr/>
          <a:lstStyle/>
          <a:p>
            <a:pPr>
              <a:buNone/>
            </a:pPr>
            <a:r>
              <a:rPr lang="en-CA" sz="3600" dirty="0" smtClean="0"/>
              <a:t>Strategies you can use include:</a:t>
            </a:r>
          </a:p>
          <a:p>
            <a:r>
              <a:rPr lang="en-US" sz="2400" dirty="0" smtClean="0"/>
              <a:t>Reinforcing positive behaviors</a:t>
            </a:r>
          </a:p>
          <a:p>
            <a:r>
              <a:rPr lang="en-US" sz="2400" dirty="0" smtClean="0"/>
              <a:t>Teaching and modeling skills such as problem solving, critical thinking and cooperative learning</a:t>
            </a:r>
          </a:p>
          <a:p>
            <a:r>
              <a:rPr lang="en-US" sz="2400" dirty="0" smtClean="0"/>
              <a:t>Supporting and recognizing individual accomplishments</a:t>
            </a:r>
          </a:p>
          <a:p>
            <a:r>
              <a:rPr lang="en-US" sz="2400" dirty="0" smtClean="0"/>
              <a:t>Maintaining the privacy of the child</a:t>
            </a:r>
          </a:p>
          <a:p>
            <a:r>
              <a:rPr lang="en-US" sz="2400" dirty="0" smtClean="0"/>
              <a:t>Letting the student know you are glad he/she is there</a:t>
            </a:r>
          </a:p>
          <a:p>
            <a:r>
              <a:rPr lang="en-US" sz="2400" dirty="0" smtClean="0"/>
              <a:t>Helping the student identify selected work samples and assemble a portfolio</a:t>
            </a:r>
          </a:p>
          <a:p>
            <a:r>
              <a:rPr lang="en-US" sz="2400" dirty="0" smtClean="0"/>
              <a:t>Enlisting support of community organizations and health and social service agencies</a:t>
            </a:r>
          </a:p>
          <a:p>
            <a:r>
              <a:rPr lang="en-US" sz="2400" dirty="0" smtClean="0"/>
              <a:t>Enlisting services of school personnel (</a:t>
            </a:r>
            <a:r>
              <a:rPr lang="en-US" sz="2400" dirty="0" err="1" smtClean="0"/>
              <a:t>eg</a:t>
            </a:r>
            <a:r>
              <a:rPr lang="en-US" sz="2400" dirty="0" smtClean="0"/>
              <a:t>. School counselor, school psychologist)</a:t>
            </a:r>
          </a:p>
          <a:p>
            <a:endParaRPr lang="en-US" dirty="0"/>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85924" y="266700"/>
            <a:ext cx="6553201" cy="5821363"/>
          </a:xfrm>
        </p:spPr>
        <p:txBody>
          <a:bodyPr/>
          <a:lstStyle/>
          <a:p>
            <a:pPr>
              <a:buNone/>
            </a:pPr>
            <a:r>
              <a:rPr lang="en-US" sz="2600" dirty="0" smtClean="0"/>
              <a:t>“</a:t>
            </a:r>
            <a:r>
              <a:rPr lang="en-US" sz="2600" i="1" dirty="0" smtClean="0"/>
              <a:t>Sometimes, instead of being aggressive, students actually withdraw. They don’t talk to anyone, they don’t talk to you, they don’t do anything. They are trying to blend into the wall but everyone notices, because they aren’t doing anything. And it is hard to talk to them after that. You have to really engage them to bring them out a little bit.”</a:t>
            </a:r>
            <a:r>
              <a:rPr lang="en-US" sz="2600" dirty="0" smtClean="0"/>
              <a:t>					-Teacher</a:t>
            </a:r>
            <a:endParaRPr lang="en-US" sz="2600" dirty="0"/>
          </a:p>
        </p:txBody>
      </p:sp>
      <p:pic>
        <p:nvPicPr>
          <p:cNvPr id="4" name="Picture 5" descr="bully7"/>
          <p:cNvPicPr>
            <a:picLocks noChangeAspect="1" noChangeArrowheads="1"/>
          </p:cNvPicPr>
          <p:nvPr/>
        </p:nvPicPr>
        <p:blipFill>
          <a:blip r:embed="rId2" cstate="print"/>
          <a:srcRect/>
          <a:stretch>
            <a:fillRect/>
          </a:stretch>
        </p:blipFill>
        <p:spPr>
          <a:xfrm>
            <a:off x="1881188" y="4003675"/>
            <a:ext cx="2290762" cy="1949450"/>
          </a:xfrm>
          <a:prstGeom prst="rect">
            <a:avLst/>
          </a:prstGeom>
          <a:noFill/>
          <a:ln/>
        </p:spPr>
      </p:pic>
      <p:sp>
        <p:nvSpPr>
          <p:cNvPr id="5" name="Footer Placeholder 4"/>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724" y="142875"/>
            <a:ext cx="7305675" cy="6191251"/>
          </a:xfrm>
        </p:spPr>
        <p:txBody>
          <a:bodyPr/>
          <a:lstStyle/>
          <a:p>
            <a:pPr algn="ctr">
              <a:buNone/>
            </a:pPr>
            <a:endParaRPr lang="en-CA" sz="800" dirty="0" smtClean="0">
              <a:latin typeface="+mj-lt"/>
            </a:endParaRPr>
          </a:p>
          <a:p>
            <a:pPr algn="ctr">
              <a:buNone/>
            </a:pPr>
            <a:r>
              <a:rPr lang="en-CA" sz="4000" dirty="0" smtClean="0">
                <a:latin typeface="+mj-lt"/>
              </a:rPr>
              <a:t>Students living in poverty may:</a:t>
            </a:r>
            <a:r>
              <a:rPr lang="en-CA" sz="4000" dirty="0" smtClean="0">
                <a:solidFill>
                  <a:srgbClr val="FF0000"/>
                </a:solidFill>
                <a:latin typeface="+mj-lt"/>
              </a:rPr>
              <a:t>  </a:t>
            </a:r>
          </a:p>
          <a:p>
            <a:pPr algn="ctr">
              <a:buNone/>
            </a:pPr>
            <a:r>
              <a:rPr lang="en-CA" sz="3600" dirty="0" smtClean="0"/>
              <a:t>Live in shelters and homes that house more than one family and are noisy</a:t>
            </a:r>
            <a:endParaRPr lang="en-CA" sz="3600" dirty="0" smtClean="0">
              <a:solidFill>
                <a:srgbClr val="FF0000"/>
              </a:solidFill>
            </a:endParaRPr>
          </a:p>
          <a:p>
            <a:pPr algn="ctr">
              <a:buNone/>
            </a:pPr>
            <a:endParaRPr lang="en-CA" sz="1800" dirty="0" smtClean="0">
              <a:latin typeface="+mj-lt"/>
            </a:endParaRPr>
          </a:p>
          <a:p>
            <a:pPr algn="ctr">
              <a:buNone/>
            </a:pPr>
            <a:endParaRPr lang="en-CA" sz="4000" dirty="0" smtClean="0">
              <a:latin typeface="+mj-lt"/>
            </a:endParaRPr>
          </a:p>
          <a:p>
            <a:pPr algn="ctr">
              <a:buNone/>
            </a:pPr>
            <a:endParaRPr lang="en-CA" sz="4000" dirty="0" smtClean="0">
              <a:latin typeface="+mj-lt"/>
            </a:endParaRPr>
          </a:p>
          <a:p>
            <a:pPr algn="ctr">
              <a:buNone/>
            </a:pPr>
            <a:r>
              <a:rPr lang="en-CA" sz="4000" dirty="0" smtClean="0">
                <a:latin typeface="+mj-lt"/>
              </a:rPr>
              <a:t>You can help by:  </a:t>
            </a:r>
          </a:p>
          <a:p>
            <a:pPr algn="ctr">
              <a:buNone/>
            </a:pPr>
            <a:r>
              <a:rPr lang="en-CA" sz="4000" dirty="0" smtClean="0"/>
              <a:t>Compensating in the Classroom</a:t>
            </a:r>
          </a:p>
        </p:txBody>
      </p:sp>
      <p:pic>
        <p:nvPicPr>
          <p:cNvPr id="2051" name="Picture 3"/>
          <p:cNvPicPr>
            <a:picLocks noChangeAspect="1" noChangeArrowheads="1"/>
          </p:cNvPicPr>
          <p:nvPr/>
        </p:nvPicPr>
        <p:blipFill>
          <a:blip r:embed="rId2" cstate="print"/>
          <a:srcRect/>
          <a:stretch>
            <a:fillRect/>
          </a:stretch>
        </p:blipFill>
        <p:spPr bwMode="auto">
          <a:xfrm>
            <a:off x="4033838" y="2505992"/>
            <a:ext cx="2262187" cy="1507207"/>
          </a:xfrm>
          <a:prstGeom prst="rect">
            <a:avLst/>
          </a:prstGeom>
          <a:noFill/>
          <a:ln w="9525">
            <a:noFill/>
            <a:miter lim="800000"/>
            <a:headEnd/>
            <a:tailEnd/>
          </a:ln>
          <a:effectLst/>
        </p:spPr>
      </p:pic>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0"/>
            <a:ext cx="6677025" cy="5859463"/>
          </a:xfrm>
        </p:spPr>
        <p:txBody>
          <a:bodyPr/>
          <a:lstStyle/>
          <a:p>
            <a:pPr>
              <a:buNone/>
            </a:pPr>
            <a:r>
              <a:rPr lang="en-CA" dirty="0" smtClean="0"/>
              <a:t>Strategies you can use include:</a:t>
            </a:r>
          </a:p>
          <a:p>
            <a:pPr>
              <a:buNone/>
            </a:pPr>
            <a:endParaRPr lang="en-CA" sz="800" dirty="0" smtClean="0"/>
          </a:p>
          <a:p>
            <a:r>
              <a:rPr lang="en-US" sz="2400" dirty="0" smtClean="0"/>
              <a:t>Providing quiet time during school hours</a:t>
            </a:r>
          </a:p>
          <a:p>
            <a:r>
              <a:rPr lang="en-US" sz="2400" dirty="0" smtClean="0"/>
              <a:t>Having a “New Student Packet” containing a few school supplies and a welcome card from the class, for all new students</a:t>
            </a:r>
          </a:p>
          <a:p>
            <a:r>
              <a:rPr lang="en-US" sz="2400" dirty="0" smtClean="0"/>
              <a:t>Allowing a child to do homework at school</a:t>
            </a:r>
          </a:p>
          <a:p>
            <a:r>
              <a:rPr lang="en-US" sz="2400" dirty="0" smtClean="0"/>
              <a:t>Assigning a student a personal space</a:t>
            </a:r>
          </a:p>
          <a:p>
            <a:r>
              <a:rPr lang="en-US" sz="2400" dirty="0" smtClean="0"/>
              <a:t>Having a “safe place” for student belongings</a:t>
            </a:r>
          </a:p>
          <a:p>
            <a:r>
              <a:rPr lang="en-US" sz="2400" dirty="0" smtClean="0"/>
              <a:t>Give the student a clipboard to take home to use as a portable desk for doing homework</a:t>
            </a:r>
          </a:p>
          <a:p>
            <a:endParaRPr lang="en-CA" sz="2400" dirty="0"/>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400424" y="523876"/>
            <a:ext cx="5257801" cy="5564188"/>
          </a:xfrm>
        </p:spPr>
        <p:txBody>
          <a:bodyPr>
            <a:normAutofit fontScale="85000" lnSpcReduction="20000"/>
          </a:bodyPr>
          <a:lstStyle/>
          <a:p>
            <a:pPr>
              <a:buNone/>
            </a:pPr>
            <a:r>
              <a:rPr lang="en-US" sz="2800" i="1" dirty="0" smtClean="0"/>
              <a:t>“I’m 16 years old.  My brothers are 8 and 10 and my sister is 4.  It’s just my mom and us kids.  Landlords tell my mom they will not rent to families with more than three children.  My uncle lets us sleep on the floor in his apartment.  My brothers and I miss a lot of school because we don’t sleep very well at night.  My back hurts and my uncle is up at night making noise so I can’t sleep.  When I do go to school my teacher yells at me a lot for not paying attention.  I try to pay attention in class but she never sees me trying.  I am just so tired.</a:t>
            </a:r>
            <a:r>
              <a:rPr lang="en-CA" sz="2800" i="1" dirty="0" smtClean="0"/>
              <a:t>``			</a:t>
            </a:r>
          </a:p>
          <a:p>
            <a:pPr>
              <a:buNone/>
            </a:pPr>
            <a:r>
              <a:rPr lang="en-CA" sz="2800" i="1" dirty="0" smtClean="0"/>
              <a:t>					</a:t>
            </a:r>
            <a:r>
              <a:rPr lang="en-CA" sz="2800" dirty="0" smtClean="0"/>
              <a:t>-Student</a:t>
            </a:r>
            <a:endParaRPr lang="en-US" sz="2800" dirty="0" smtClean="0"/>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609725" y="371475"/>
            <a:ext cx="1762126" cy="2095500"/>
          </a:xfrm>
          <a:prstGeom prst="rect">
            <a:avLst/>
          </a:prstGeom>
          <a:noFill/>
          <a:ln w="9525">
            <a:noFill/>
            <a:miter lim="800000"/>
            <a:headEnd/>
            <a:tailEnd/>
          </a:ln>
          <a:effectLst/>
        </p:spPr>
      </p:pic>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724" y="142875"/>
            <a:ext cx="7305675" cy="6191251"/>
          </a:xfrm>
        </p:spPr>
        <p:txBody>
          <a:bodyPr/>
          <a:lstStyle/>
          <a:p>
            <a:pPr algn="ctr">
              <a:buNone/>
            </a:pPr>
            <a:endParaRPr lang="en-CA" sz="800" dirty="0" smtClean="0">
              <a:latin typeface="+mj-lt"/>
            </a:endParaRPr>
          </a:p>
          <a:p>
            <a:pPr algn="ctr">
              <a:buNone/>
            </a:pPr>
            <a:r>
              <a:rPr lang="en-CA" sz="4000" dirty="0" smtClean="0">
                <a:latin typeface="+mj-lt"/>
              </a:rPr>
              <a:t>Students living in poverty may:</a:t>
            </a:r>
            <a:r>
              <a:rPr lang="en-CA" sz="4000" dirty="0" smtClean="0">
                <a:solidFill>
                  <a:srgbClr val="FF0000"/>
                </a:solidFill>
                <a:latin typeface="+mj-lt"/>
              </a:rPr>
              <a:t>  </a:t>
            </a:r>
          </a:p>
          <a:p>
            <a:pPr algn="ctr">
              <a:buNone/>
            </a:pPr>
            <a:r>
              <a:rPr lang="en-CA" sz="3600" dirty="0" smtClean="0"/>
              <a:t>Have parents who may be embarrassed by there poverty</a:t>
            </a:r>
          </a:p>
          <a:p>
            <a:pPr algn="ctr">
              <a:buNone/>
            </a:pPr>
            <a:endParaRPr lang="en-CA" sz="3600" dirty="0" smtClean="0">
              <a:solidFill>
                <a:srgbClr val="FF0000"/>
              </a:solidFill>
            </a:endParaRPr>
          </a:p>
          <a:p>
            <a:pPr algn="ctr">
              <a:buNone/>
            </a:pPr>
            <a:endParaRPr lang="en-CA" sz="1800" dirty="0" smtClean="0">
              <a:latin typeface="+mj-lt"/>
            </a:endParaRPr>
          </a:p>
          <a:p>
            <a:pPr algn="ctr">
              <a:buNone/>
            </a:pPr>
            <a:endParaRPr lang="en-CA" sz="4000" dirty="0" smtClean="0">
              <a:latin typeface="+mj-lt"/>
            </a:endParaRPr>
          </a:p>
          <a:p>
            <a:pPr algn="ctr">
              <a:buNone/>
            </a:pPr>
            <a:r>
              <a:rPr lang="en-CA" sz="4000" dirty="0" smtClean="0">
                <a:latin typeface="+mj-lt"/>
              </a:rPr>
              <a:t>You can help by:  </a:t>
            </a:r>
          </a:p>
          <a:p>
            <a:pPr algn="ctr">
              <a:buNone/>
            </a:pPr>
            <a:r>
              <a:rPr lang="en-CA" sz="4000" dirty="0" smtClean="0"/>
              <a:t>Respecting and supporting parents</a:t>
            </a:r>
          </a:p>
        </p:txBody>
      </p:sp>
      <p:pic>
        <p:nvPicPr>
          <p:cNvPr id="3074" name="Picture 2"/>
          <p:cNvPicPr>
            <a:picLocks noChangeAspect="1" noChangeArrowheads="1"/>
          </p:cNvPicPr>
          <p:nvPr/>
        </p:nvPicPr>
        <p:blipFill>
          <a:blip r:embed="rId2" cstate="print"/>
          <a:srcRect/>
          <a:stretch>
            <a:fillRect/>
          </a:stretch>
        </p:blipFill>
        <p:spPr bwMode="auto">
          <a:xfrm>
            <a:off x="4148139" y="2474787"/>
            <a:ext cx="2262186" cy="1499263"/>
          </a:xfrm>
          <a:prstGeom prst="rect">
            <a:avLst/>
          </a:prstGeom>
          <a:noFill/>
          <a:ln w="9525">
            <a:noFill/>
            <a:miter lim="800000"/>
            <a:headEnd/>
            <a:tailEnd/>
          </a:ln>
          <a:effectLst/>
        </p:spPr>
      </p:pic>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57175"/>
            <a:ext cx="6677025" cy="5830888"/>
          </a:xfrm>
        </p:spPr>
        <p:txBody>
          <a:bodyPr/>
          <a:lstStyle/>
          <a:p>
            <a:pPr>
              <a:buNone/>
            </a:pPr>
            <a:r>
              <a:rPr lang="en-CA" dirty="0" smtClean="0"/>
              <a:t>Strategies you can use include:</a:t>
            </a:r>
          </a:p>
          <a:p>
            <a:r>
              <a:rPr lang="en-US" sz="2200" dirty="0" smtClean="0"/>
              <a:t>Making parents feel valued as partners in their child’s education</a:t>
            </a:r>
          </a:p>
          <a:p>
            <a:r>
              <a:rPr lang="en-US" sz="2200" dirty="0" smtClean="0"/>
              <a:t>Providing parents with assessment results and related goals and objectives prior to their next move</a:t>
            </a:r>
          </a:p>
          <a:p>
            <a:r>
              <a:rPr lang="en-US" sz="2200" dirty="0" smtClean="0"/>
              <a:t>Send notes home highlighting good behavior and work as well as concerns.</a:t>
            </a:r>
          </a:p>
          <a:p>
            <a:r>
              <a:rPr lang="en-US" sz="2200" dirty="0" smtClean="0"/>
              <a:t>Providing an informal support system in which they feel it is safe to discuss parenting issues and concerns</a:t>
            </a:r>
          </a:p>
          <a:p>
            <a:r>
              <a:rPr lang="en-US" sz="2200" dirty="0" smtClean="0"/>
              <a:t>Allowing parents extra time to pay for trips or assisting in accessing resources to help pay for special events</a:t>
            </a:r>
          </a:p>
          <a:p>
            <a:r>
              <a:rPr lang="en-US" sz="2200" dirty="0" smtClean="0"/>
              <a:t>Helping parents become familiar with services available for homeless students, including outside agencies.</a:t>
            </a:r>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CA" smtClean="0"/>
              <a:t>Wilfrid Laurier University, Sept 2014</a:t>
            </a:r>
            <a:endParaRPr lang="en-US" dirty="0"/>
          </a:p>
        </p:txBody>
      </p:sp>
      <p:sp>
        <p:nvSpPr>
          <p:cNvPr id="24578" name="Rectangle 2"/>
          <p:cNvSpPr>
            <a:spLocks noGrp="1" noChangeArrowheads="1"/>
          </p:cNvSpPr>
          <p:nvPr>
            <p:ph type="title"/>
          </p:nvPr>
        </p:nvSpPr>
        <p:spPr/>
        <p:txBody>
          <a:bodyPr/>
          <a:lstStyle/>
          <a:p>
            <a:r>
              <a:rPr lang="en-CA" dirty="0" smtClean="0"/>
              <a:t>Group Activity</a:t>
            </a:r>
            <a:endParaRPr lang="en-US" dirty="0"/>
          </a:p>
        </p:txBody>
      </p:sp>
      <p:sp>
        <p:nvSpPr>
          <p:cNvPr id="24579" name="Rectangle 3"/>
          <p:cNvSpPr>
            <a:spLocks noGrp="1" noChangeArrowheads="1"/>
          </p:cNvSpPr>
          <p:nvPr>
            <p:ph type="body" sz="half" idx="1"/>
          </p:nvPr>
        </p:nvSpPr>
        <p:spPr>
          <a:xfrm>
            <a:off x="1981200" y="1562101"/>
            <a:ext cx="6462713" cy="1981200"/>
          </a:xfrm>
        </p:spPr>
        <p:txBody>
          <a:bodyPr/>
          <a:lstStyle/>
          <a:p>
            <a:pPr algn="ctr">
              <a:spcBef>
                <a:spcPct val="30000"/>
              </a:spcBef>
              <a:buFont typeface="Wingdings" pitchFamily="2" charset="2"/>
              <a:buNone/>
            </a:pPr>
            <a:r>
              <a:rPr lang="en-CA" sz="5400" b="1" dirty="0" smtClean="0">
                <a:solidFill>
                  <a:srgbClr val="94041C"/>
                </a:solidFill>
              </a:rPr>
              <a:t>“3 STATES OF HOMELESSNESS“</a:t>
            </a:r>
          </a:p>
          <a:p>
            <a:pPr algn="ctr">
              <a:spcBef>
                <a:spcPct val="30000"/>
              </a:spcBef>
            </a:pPr>
            <a:r>
              <a:rPr lang="en-CA" sz="4000" b="1" dirty="0" smtClean="0">
                <a:solidFill>
                  <a:srgbClr val="94041C"/>
                </a:solidFill>
              </a:rPr>
              <a:t>Absolute</a:t>
            </a:r>
          </a:p>
          <a:p>
            <a:pPr algn="ctr">
              <a:spcBef>
                <a:spcPct val="30000"/>
              </a:spcBef>
            </a:pPr>
            <a:r>
              <a:rPr lang="en-CA" sz="4000" b="1" dirty="0" smtClean="0">
                <a:solidFill>
                  <a:srgbClr val="94041C"/>
                </a:solidFill>
              </a:rPr>
              <a:t>Hidden</a:t>
            </a:r>
          </a:p>
          <a:p>
            <a:pPr algn="ctr">
              <a:spcBef>
                <a:spcPct val="30000"/>
              </a:spcBef>
            </a:pPr>
            <a:r>
              <a:rPr lang="en-CA" sz="4000" b="1" dirty="0" smtClean="0">
                <a:solidFill>
                  <a:srgbClr val="94041C"/>
                </a:solidFill>
              </a:rPr>
              <a:t>Shelter</a:t>
            </a:r>
            <a:endParaRPr lang="en-US" sz="4000" b="1" dirty="0">
              <a:solidFill>
                <a:srgbClr val="94041C"/>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981200" y="504826"/>
            <a:ext cx="6677025" cy="5583238"/>
          </a:xfrm>
        </p:spPr>
        <p:txBody>
          <a:bodyPr/>
          <a:lstStyle/>
          <a:p>
            <a:pPr>
              <a:buNone/>
            </a:pPr>
            <a:r>
              <a:rPr lang="en-US" sz="2400" i="1" dirty="0" smtClean="0"/>
              <a:t>I’m in ninth grade.  We’ve moved so many times, I’ve gone to 10 different schools.  I’m not a very good reader, and I have a lot of trouble understanding math.  I get mad a lot at school, and I’m always in trouble.  You’d be mad, too, if you didn’t get to stay in one place long enough to make friends.  I just wish we could have a house with a backyard where I could play.  Then maybe I could catch up at school and have my friends over.``</a:t>
            </a:r>
          </a:p>
          <a:p>
            <a:pPr>
              <a:buNone/>
            </a:pPr>
            <a:r>
              <a:rPr lang="en-US" sz="2400" i="1" dirty="0" smtClean="0"/>
              <a:t>				</a:t>
            </a:r>
            <a:r>
              <a:rPr lang="en-US" sz="2400" dirty="0" smtClean="0"/>
              <a:t>- Student</a:t>
            </a:r>
          </a:p>
        </p:txBody>
      </p:sp>
      <p:pic>
        <p:nvPicPr>
          <p:cNvPr id="5" name="Picture 4" descr="MPj04387330000[1]"/>
          <p:cNvPicPr>
            <a:picLocks noChangeAspect="1" noChangeArrowheads="1"/>
          </p:cNvPicPr>
          <p:nvPr/>
        </p:nvPicPr>
        <p:blipFill>
          <a:blip r:embed="rId2" cstate="print"/>
          <a:srcRect/>
          <a:stretch>
            <a:fillRect/>
          </a:stretch>
        </p:blipFill>
        <p:spPr>
          <a:xfrm>
            <a:off x="6305550" y="4019550"/>
            <a:ext cx="2200275" cy="2514600"/>
          </a:xfrm>
          <a:prstGeom prst="rect">
            <a:avLst/>
          </a:prstGeom>
          <a:noFill/>
          <a:ln/>
        </p:spPr>
      </p:pic>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Think, Pair, Share</a:t>
            </a:r>
            <a:endParaRPr lang="en-CA" dirty="0"/>
          </a:p>
        </p:txBody>
      </p:sp>
      <p:sp>
        <p:nvSpPr>
          <p:cNvPr id="3" name="Content Placeholder 2"/>
          <p:cNvSpPr>
            <a:spLocks noGrp="1"/>
          </p:cNvSpPr>
          <p:nvPr>
            <p:ph idx="1"/>
          </p:nvPr>
        </p:nvSpPr>
        <p:spPr/>
        <p:txBody>
          <a:bodyPr/>
          <a:lstStyle/>
          <a:p>
            <a:r>
              <a:rPr lang="en-CA" dirty="0" smtClean="0"/>
              <a:t>Name a couple of strategies that you can feel you can implement in your classrooms immediately that would have impact on students living in poverty</a:t>
            </a:r>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CA" smtClean="0"/>
              <a:t>Wilfrid Laurier University, Sept 2014</a:t>
            </a:r>
            <a:endParaRPr lang="en-US"/>
          </a:p>
        </p:txBody>
      </p:sp>
      <p:sp>
        <p:nvSpPr>
          <p:cNvPr id="74754" name="Rectangle 2"/>
          <p:cNvSpPr>
            <a:spLocks noGrp="1" noChangeArrowheads="1"/>
          </p:cNvSpPr>
          <p:nvPr>
            <p:ph type="title"/>
          </p:nvPr>
        </p:nvSpPr>
        <p:spPr/>
        <p:txBody>
          <a:bodyPr/>
          <a:lstStyle/>
          <a:p>
            <a:r>
              <a:rPr lang="en-CA" sz="4000"/>
              <a:t>Supporting students experiencing homelessness</a:t>
            </a:r>
            <a:endParaRPr lang="en-US" sz="4000"/>
          </a:p>
        </p:txBody>
      </p:sp>
      <p:sp>
        <p:nvSpPr>
          <p:cNvPr id="74755" name="Rectangle 3"/>
          <p:cNvSpPr>
            <a:spLocks noGrp="1" noChangeArrowheads="1"/>
          </p:cNvSpPr>
          <p:nvPr>
            <p:ph type="body" sz="half" idx="1"/>
          </p:nvPr>
        </p:nvSpPr>
        <p:spPr>
          <a:xfrm>
            <a:off x="1981200" y="1562100"/>
            <a:ext cx="6557963" cy="744538"/>
          </a:xfrm>
        </p:spPr>
        <p:txBody>
          <a:bodyPr/>
          <a:lstStyle/>
          <a:p>
            <a:r>
              <a:rPr lang="en-CA" sz="2800"/>
              <a:t>Any reactions, questions, or comments?</a:t>
            </a:r>
            <a:endParaRPr lang="en-US" sz="2800"/>
          </a:p>
        </p:txBody>
      </p:sp>
      <p:pic>
        <p:nvPicPr>
          <p:cNvPr id="74761" name="Picture 9" descr="MPj04394550000[1]"/>
          <p:cNvPicPr>
            <a:picLocks noGrp="1" noChangeAspect="1" noChangeArrowheads="1"/>
          </p:cNvPicPr>
          <p:nvPr>
            <p:ph sz="half" idx="2"/>
          </p:nvPr>
        </p:nvPicPr>
        <p:blipFill>
          <a:blip r:embed="rId2" cstate="print"/>
          <a:srcRect/>
          <a:stretch>
            <a:fillRect/>
          </a:stretch>
        </p:blipFill>
        <p:spPr>
          <a:xfrm>
            <a:off x="3786188" y="2274888"/>
            <a:ext cx="2786062" cy="3849687"/>
          </a:xfrm>
          <a:noFill/>
          <a:ln/>
        </p:spPr>
      </p:pic>
      <p:sp>
        <p:nvSpPr>
          <p:cNvPr id="74762" name="AutoShape 10"/>
          <p:cNvSpPr>
            <a:spLocks noChangeArrowheads="1"/>
          </p:cNvSpPr>
          <p:nvPr/>
        </p:nvSpPr>
        <p:spPr bwMode="auto">
          <a:xfrm>
            <a:off x="3778250" y="2154238"/>
            <a:ext cx="2813050" cy="4098925"/>
          </a:xfrm>
          <a:prstGeom prst="roundRect">
            <a:avLst>
              <a:gd name="adj" fmla="val 10634"/>
            </a:avLst>
          </a:prstGeom>
          <a:noFill/>
          <a:ln w="76200">
            <a:solidFill>
              <a:srgbClr val="808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6705600" cy="4030663"/>
          </a:xfrm>
        </p:spPr>
        <p:txBody>
          <a:bodyPr/>
          <a:lstStyle/>
          <a:p>
            <a:r>
              <a:rPr lang="en-US" dirty="0" smtClean="0"/>
              <a:t>Introduce Toolkit</a:t>
            </a:r>
            <a:endParaRPr lang="en-US" dirty="0"/>
          </a:p>
        </p:txBody>
      </p:sp>
      <p:sp>
        <p:nvSpPr>
          <p:cNvPr id="3" name="Content Placeholder 2"/>
          <p:cNvSpPr>
            <a:spLocks noGrp="1"/>
          </p:cNvSpPr>
          <p:nvPr>
            <p:ph idx="1"/>
          </p:nvPr>
        </p:nvSpPr>
        <p:spPr/>
        <p:txBody>
          <a:bodyPr/>
          <a:lstStyle/>
          <a:p>
            <a:pPr>
              <a:buNone/>
            </a:pPr>
            <a:endParaRPr lang="en-US" dirty="0"/>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CA" smtClean="0"/>
              <a:t>Wilfrid Laurier University, Sept 2014</a:t>
            </a:r>
            <a:endParaRPr lang="en-US" dirty="0"/>
          </a:p>
        </p:txBody>
      </p:sp>
      <p:sp>
        <p:nvSpPr>
          <p:cNvPr id="46082" name="Rectangle 2"/>
          <p:cNvSpPr>
            <a:spLocks noGrp="1" noChangeArrowheads="1"/>
          </p:cNvSpPr>
          <p:nvPr>
            <p:ph type="title"/>
          </p:nvPr>
        </p:nvSpPr>
        <p:spPr/>
        <p:txBody>
          <a:bodyPr/>
          <a:lstStyle/>
          <a:p>
            <a:r>
              <a:rPr lang="en-CA"/>
              <a:t>Lesson plans</a:t>
            </a:r>
            <a:endParaRPr lang="en-US"/>
          </a:p>
        </p:txBody>
      </p:sp>
      <p:sp>
        <p:nvSpPr>
          <p:cNvPr id="46083" name="Rectangle 3"/>
          <p:cNvSpPr>
            <a:spLocks noGrp="1" noChangeArrowheads="1"/>
          </p:cNvSpPr>
          <p:nvPr>
            <p:ph type="body" idx="1"/>
          </p:nvPr>
        </p:nvSpPr>
        <p:spPr>
          <a:xfrm>
            <a:off x="1981200" y="1362076"/>
            <a:ext cx="6677025" cy="4725988"/>
          </a:xfrm>
        </p:spPr>
        <p:txBody>
          <a:bodyPr/>
          <a:lstStyle/>
          <a:p>
            <a:r>
              <a:rPr lang="en-CA" dirty="0" smtClean="0"/>
              <a:t>Teacher </a:t>
            </a:r>
            <a:r>
              <a:rPr lang="en-CA" dirty="0"/>
              <a:t>Toolkit:</a:t>
            </a:r>
          </a:p>
          <a:p>
            <a:pPr lvl="1"/>
            <a:r>
              <a:rPr lang="en-CA" dirty="0"/>
              <a:t>2 lessons per division</a:t>
            </a:r>
          </a:p>
          <a:p>
            <a:pPr lvl="1"/>
            <a:r>
              <a:rPr lang="en-CA" dirty="0"/>
              <a:t>Detailed introductory lessons</a:t>
            </a:r>
          </a:p>
          <a:p>
            <a:pPr lvl="1"/>
            <a:r>
              <a:rPr lang="en-CA" dirty="0"/>
              <a:t>Linked with curriculum </a:t>
            </a:r>
            <a:r>
              <a:rPr lang="en-CA" dirty="0" smtClean="0"/>
              <a:t>expectations</a:t>
            </a:r>
          </a:p>
          <a:p>
            <a:pPr lvl="1"/>
            <a:r>
              <a:rPr lang="en-CA" dirty="0" smtClean="0"/>
              <a:t>Background information on homelessness</a:t>
            </a:r>
          </a:p>
          <a:p>
            <a:pPr lvl="1"/>
            <a:r>
              <a:rPr lang="en-CA" dirty="0" smtClean="0"/>
              <a:t>Parent Communication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 plan examples</a:t>
            </a:r>
            <a:endParaRPr lang="en-US" dirty="0"/>
          </a:p>
        </p:txBody>
      </p:sp>
      <p:sp>
        <p:nvSpPr>
          <p:cNvPr id="3" name="Content Placeholder 2"/>
          <p:cNvSpPr>
            <a:spLocks noGrp="1"/>
          </p:cNvSpPr>
          <p:nvPr>
            <p:ph idx="1"/>
          </p:nvPr>
        </p:nvSpPr>
        <p:spPr/>
        <p:txBody>
          <a:bodyPr/>
          <a:lstStyle/>
          <a:p>
            <a:r>
              <a:rPr lang="en-CA" sz="2800" dirty="0" smtClean="0">
                <a:latin typeface="Calibri" pitchFamily="34" charset="0"/>
              </a:rPr>
              <a:t>Grades 7-8: </a:t>
            </a:r>
          </a:p>
          <a:p>
            <a:pPr lvl="1"/>
            <a:r>
              <a:rPr lang="en-CA" sz="2700" dirty="0" smtClean="0">
                <a:latin typeface="Calibri" pitchFamily="34" charset="0"/>
              </a:rPr>
              <a:t>Students read a case-study about a local family who doesn't have a home. They use the internet and phone book to identify community resources which could meet the family's needs.</a:t>
            </a:r>
          </a:p>
          <a:p>
            <a:pPr lvl="1"/>
            <a:r>
              <a:rPr lang="en-CA" sz="2700" dirty="0" smtClean="0">
                <a:latin typeface="Calibri" pitchFamily="34" charset="0"/>
              </a:rPr>
              <a:t>Students role play scenarios of conflict within families and resolve the scenarios. This is linked to a discussion of how youth can experience homelessness.</a:t>
            </a:r>
            <a:endParaRPr lang="en-US" sz="2700" dirty="0" smtClean="0">
              <a:latin typeface="Calibri" pitchFamily="34" charset="0"/>
            </a:endParaRPr>
          </a:p>
          <a:p>
            <a:endParaRPr lang="en-US" dirty="0"/>
          </a:p>
        </p:txBody>
      </p:sp>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CA" smtClean="0"/>
              <a:t>Wilfrid Laurier University, Sept 2014</a:t>
            </a:r>
            <a:endParaRPr lang="en-US" dirty="0"/>
          </a:p>
        </p:txBody>
      </p:sp>
      <p:sp>
        <p:nvSpPr>
          <p:cNvPr id="138242" name="Rectangle 2"/>
          <p:cNvSpPr>
            <a:spLocks noGrp="1" noChangeArrowheads="1"/>
          </p:cNvSpPr>
          <p:nvPr>
            <p:ph type="title"/>
          </p:nvPr>
        </p:nvSpPr>
        <p:spPr/>
        <p:txBody>
          <a:bodyPr/>
          <a:lstStyle/>
          <a:p>
            <a:r>
              <a:rPr lang="en-CA"/>
              <a:t>Lesson plan examples</a:t>
            </a:r>
            <a:endParaRPr lang="en-US"/>
          </a:p>
        </p:txBody>
      </p:sp>
      <p:sp>
        <p:nvSpPr>
          <p:cNvPr id="138243" name="Rectangle 3"/>
          <p:cNvSpPr>
            <a:spLocks noGrp="1" noChangeArrowheads="1"/>
          </p:cNvSpPr>
          <p:nvPr>
            <p:ph type="body" idx="1"/>
          </p:nvPr>
        </p:nvSpPr>
        <p:spPr>
          <a:xfrm>
            <a:off x="1981200" y="1352550"/>
            <a:ext cx="6677025" cy="4735513"/>
          </a:xfrm>
        </p:spPr>
        <p:txBody>
          <a:bodyPr/>
          <a:lstStyle/>
          <a:p>
            <a:pPr>
              <a:lnSpc>
                <a:spcPct val="80000"/>
              </a:lnSpc>
            </a:pPr>
            <a:r>
              <a:rPr lang="en-CA" sz="2800" dirty="0" smtClean="0"/>
              <a:t>Grades 9-12: </a:t>
            </a:r>
          </a:p>
          <a:p>
            <a:pPr lvl="1"/>
            <a:r>
              <a:rPr lang="en-CA" sz="2000" dirty="0" smtClean="0"/>
              <a:t>What makes a house a home – class activity where students identify important aspects of having a home.  Students then are forced to think about what it feels like when these are taken away. </a:t>
            </a:r>
          </a:p>
          <a:p>
            <a:pPr lvl="1"/>
            <a:r>
              <a:rPr lang="en-CA" sz="2000" dirty="0" smtClean="0"/>
              <a:t>Continuum of Homelessness – class activity that identifies the three states of homelessness and students research local resources to support families/youth facing homelessness.</a:t>
            </a:r>
          </a:p>
          <a:p>
            <a:pPr lvl="1"/>
            <a:r>
              <a:rPr lang="en-CA" sz="2000" dirty="0" smtClean="0"/>
              <a:t>Making ends meet on Ontario Works – students are asked to create a budget based on a case study.  Students are then asked to come up with their own budgets to see if they would be able to make ends meet while on social assistance.</a:t>
            </a:r>
          </a:p>
          <a:p>
            <a:pPr>
              <a:buNone/>
            </a:pP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p:txBody>
          <a:bodyPr/>
          <a:lstStyle/>
          <a:p>
            <a:r>
              <a:rPr lang="en-CA" smtClean="0"/>
              <a:t>Wilfrid Laurier University, Sept 2014</a:t>
            </a:r>
            <a:endParaRPr lang="en-US" dirty="0"/>
          </a:p>
        </p:txBody>
      </p:sp>
      <p:sp>
        <p:nvSpPr>
          <p:cNvPr id="50178" name="Rectangle 2"/>
          <p:cNvSpPr>
            <a:spLocks noGrp="1" noChangeArrowheads="1"/>
          </p:cNvSpPr>
          <p:nvPr>
            <p:ph type="title"/>
          </p:nvPr>
        </p:nvSpPr>
        <p:spPr/>
        <p:txBody>
          <a:bodyPr/>
          <a:lstStyle/>
          <a:p>
            <a:r>
              <a:rPr lang="en-CA"/>
              <a:t>Community action ideas</a:t>
            </a:r>
            <a:endParaRPr lang="en-US"/>
          </a:p>
        </p:txBody>
      </p:sp>
      <p:sp>
        <p:nvSpPr>
          <p:cNvPr id="50179" name="Rectangle 3"/>
          <p:cNvSpPr>
            <a:spLocks noGrp="1" noChangeArrowheads="1"/>
          </p:cNvSpPr>
          <p:nvPr>
            <p:ph type="body" sz="half" idx="1"/>
          </p:nvPr>
        </p:nvSpPr>
        <p:spPr>
          <a:xfrm>
            <a:off x="1981200" y="1562100"/>
            <a:ext cx="5205413" cy="4525963"/>
          </a:xfrm>
        </p:spPr>
        <p:txBody>
          <a:bodyPr/>
          <a:lstStyle/>
          <a:p>
            <a:r>
              <a:rPr lang="en-CA" sz="2400"/>
              <a:t>Advocate:</a:t>
            </a:r>
          </a:p>
          <a:p>
            <a:pPr lvl="1"/>
            <a:r>
              <a:rPr lang="en-CA" sz="2000"/>
              <a:t>Write letters to elected officials</a:t>
            </a:r>
          </a:p>
          <a:p>
            <a:r>
              <a:rPr lang="en-CA" sz="2400"/>
              <a:t>Donate:</a:t>
            </a:r>
          </a:p>
          <a:p>
            <a:pPr lvl="1"/>
            <a:r>
              <a:rPr lang="en-CA" sz="2000"/>
              <a:t>Collect funds or supplies that are needed by emergency shelters or outreach workers</a:t>
            </a:r>
          </a:p>
          <a:p>
            <a:r>
              <a:rPr lang="en-CA" sz="2400"/>
              <a:t>Volunteer or Tour</a:t>
            </a:r>
          </a:p>
          <a:p>
            <a:pPr lvl="1"/>
            <a:r>
              <a:rPr lang="en-CA" sz="2000"/>
              <a:t>Find out if there is something your class could do that would help an agency (i.e., make posters)</a:t>
            </a:r>
          </a:p>
          <a:p>
            <a:r>
              <a:rPr lang="en-CA" sz="2400"/>
              <a:t>Inform others:</a:t>
            </a:r>
          </a:p>
          <a:p>
            <a:pPr lvl="1"/>
            <a:r>
              <a:rPr lang="en-CA" sz="2000"/>
              <a:t>Organize an assembly with a speaker</a:t>
            </a:r>
            <a:endParaRPr lang="en-US" sz="2000"/>
          </a:p>
        </p:txBody>
      </p:sp>
      <p:pic>
        <p:nvPicPr>
          <p:cNvPr id="50180" name="Picture 4" descr="MPj04393820000[1]"/>
          <p:cNvPicPr>
            <a:picLocks noGrp="1" noChangeAspect="1" noChangeArrowheads="1"/>
          </p:cNvPicPr>
          <p:nvPr>
            <p:ph sz="half" idx="2"/>
          </p:nvPr>
        </p:nvPicPr>
        <p:blipFill>
          <a:blip r:embed="rId3" cstate="print"/>
          <a:srcRect/>
          <a:stretch>
            <a:fillRect/>
          </a:stretch>
        </p:blipFill>
        <p:spPr>
          <a:xfrm>
            <a:off x="6437313" y="1433513"/>
            <a:ext cx="1304925" cy="914400"/>
          </a:xfrm>
          <a:noFill/>
          <a:ln/>
        </p:spPr>
      </p:pic>
      <p:sp>
        <p:nvSpPr>
          <p:cNvPr id="50182" name="AutoShape 6"/>
          <p:cNvSpPr>
            <a:spLocks noChangeArrowheads="1"/>
          </p:cNvSpPr>
          <p:nvPr/>
        </p:nvSpPr>
        <p:spPr bwMode="auto">
          <a:xfrm>
            <a:off x="6330950" y="1411288"/>
            <a:ext cx="1536700" cy="927100"/>
          </a:xfrm>
          <a:prstGeom prst="roundRect">
            <a:avLst>
              <a:gd name="adj" fmla="val 10634"/>
            </a:avLst>
          </a:prstGeom>
          <a:noFill/>
          <a:ln w="76200">
            <a:solidFill>
              <a:srgbClr val="808000"/>
            </a:solidFill>
            <a:round/>
            <a:headEnd/>
            <a:tailEnd/>
          </a:ln>
        </p:spPr>
        <p:txBody>
          <a:bodyPr/>
          <a:lstStyle/>
          <a:p>
            <a:endParaRPr lang="en-US"/>
          </a:p>
        </p:txBody>
      </p:sp>
      <p:pic>
        <p:nvPicPr>
          <p:cNvPr id="50183" name="Picture 7" descr="MPj01780490000[1]"/>
          <p:cNvPicPr>
            <a:picLocks noChangeAspect="1" noChangeArrowheads="1"/>
          </p:cNvPicPr>
          <p:nvPr/>
        </p:nvPicPr>
        <p:blipFill>
          <a:blip r:embed="rId4" cstate="print"/>
          <a:srcRect r="23225"/>
          <a:stretch>
            <a:fillRect/>
          </a:stretch>
        </p:blipFill>
        <p:spPr bwMode="auto">
          <a:xfrm>
            <a:off x="7391400" y="2695575"/>
            <a:ext cx="1133475" cy="984250"/>
          </a:xfrm>
          <a:prstGeom prst="rect">
            <a:avLst/>
          </a:prstGeom>
          <a:noFill/>
        </p:spPr>
      </p:pic>
      <p:sp>
        <p:nvSpPr>
          <p:cNvPr id="50185" name="AutoShape 9"/>
          <p:cNvSpPr>
            <a:spLocks noChangeArrowheads="1"/>
          </p:cNvSpPr>
          <p:nvPr/>
        </p:nvSpPr>
        <p:spPr bwMode="auto">
          <a:xfrm>
            <a:off x="7321550" y="2716213"/>
            <a:ext cx="1270000" cy="927100"/>
          </a:xfrm>
          <a:prstGeom prst="roundRect">
            <a:avLst>
              <a:gd name="adj" fmla="val 10634"/>
            </a:avLst>
          </a:prstGeom>
          <a:noFill/>
          <a:ln w="76200">
            <a:solidFill>
              <a:srgbClr val="94041C"/>
            </a:solidFill>
            <a:round/>
            <a:headEnd/>
            <a:tailEnd/>
          </a:ln>
        </p:spPr>
        <p:txBody>
          <a:bodyPr/>
          <a:lstStyle/>
          <a:p>
            <a:endParaRPr lang="en-US"/>
          </a:p>
        </p:txBody>
      </p:sp>
      <p:pic>
        <p:nvPicPr>
          <p:cNvPr id="50186" name="Picture 10" descr="MPj03089670000[1]"/>
          <p:cNvPicPr>
            <a:picLocks noChangeAspect="1" noChangeArrowheads="1"/>
          </p:cNvPicPr>
          <p:nvPr/>
        </p:nvPicPr>
        <p:blipFill>
          <a:blip r:embed="rId5" cstate="print"/>
          <a:srcRect/>
          <a:stretch>
            <a:fillRect/>
          </a:stretch>
        </p:blipFill>
        <p:spPr bwMode="auto">
          <a:xfrm>
            <a:off x="7172325" y="4248150"/>
            <a:ext cx="1138238" cy="1719263"/>
          </a:xfrm>
          <a:prstGeom prst="rect">
            <a:avLst/>
          </a:prstGeom>
          <a:noFill/>
        </p:spPr>
      </p:pic>
      <p:sp>
        <p:nvSpPr>
          <p:cNvPr id="50188" name="AutoShape 12"/>
          <p:cNvSpPr>
            <a:spLocks noChangeArrowheads="1"/>
          </p:cNvSpPr>
          <p:nvPr/>
        </p:nvSpPr>
        <p:spPr bwMode="auto">
          <a:xfrm>
            <a:off x="7169150" y="4144963"/>
            <a:ext cx="1155700" cy="1908175"/>
          </a:xfrm>
          <a:prstGeom prst="roundRect">
            <a:avLst>
              <a:gd name="adj" fmla="val 10634"/>
            </a:avLst>
          </a:prstGeom>
          <a:noFill/>
          <a:ln w="76200">
            <a:solidFill>
              <a:srgbClr val="4C004C"/>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CA" smtClean="0"/>
              <a:t>Wilfrid Laurier University, Sept 2014</a:t>
            </a:r>
            <a:endParaRPr lang="en-US" dirty="0"/>
          </a:p>
        </p:txBody>
      </p:sp>
      <p:sp>
        <p:nvSpPr>
          <p:cNvPr id="47106" name="Rectangle 2"/>
          <p:cNvSpPr>
            <a:spLocks noGrp="1" noChangeArrowheads="1"/>
          </p:cNvSpPr>
          <p:nvPr>
            <p:ph type="title"/>
          </p:nvPr>
        </p:nvSpPr>
        <p:spPr/>
        <p:txBody>
          <a:bodyPr/>
          <a:lstStyle/>
          <a:p>
            <a:r>
              <a:rPr lang="en-CA"/>
              <a:t>Teaching resources</a:t>
            </a:r>
            <a:endParaRPr lang="en-US"/>
          </a:p>
        </p:txBody>
      </p:sp>
      <p:sp>
        <p:nvSpPr>
          <p:cNvPr id="47107" name="Rectangle 3"/>
          <p:cNvSpPr>
            <a:spLocks noGrp="1" noChangeArrowheads="1"/>
          </p:cNvSpPr>
          <p:nvPr>
            <p:ph type="body" idx="1"/>
          </p:nvPr>
        </p:nvSpPr>
        <p:spPr/>
        <p:txBody>
          <a:bodyPr/>
          <a:lstStyle/>
          <a:p>
            <a:r>
              <a:rPr lang="en-US" sz="2800" b="1" dirty="0"/>
              <a:t>Picture Books</a:t>
            </a:r>
            <a:endParaRPr lang="en-US" sz="2800" dirty="0"/>
          </a:p>
          <a:p>
            <a:pPr lvl="1"/>
            <a:r>
              <a:rPr lang="en-US" sz="2400" dirty="0"/>
              <a:t>Fly Away Home—Eve Bunting (1993) </a:t>
            </a:r>
          </a:p>
          <a:p>
            <a:pPr lvl="1"/>
            <a:r>
              <a:rPr lang="en-US" sz="2400" dirty="0" smtClean="0"/>
              <a:t>Uncle </a:t>
            </a:r>
            <a:r>
              <a:rPr lang="en-US" sz="2400" dirty="0"/>
              <a:t>Willie and the Soup Kitchen—</a:t>
            </a:r>
            <a:r>
              <a:rPr lang="en-US" sz="2400" dirty="0" err="1"/>
              <a:t>DyAnne</a:t>
            </a:r>
            <a:r>
              <a:rPr lang="en-US" sz="2400" dirty="0"/>
              <a:t> </a:t>
            </a:r>
            <a:r>
              <a:rPr lang="en-US" sz="2400" dirty="0" err="1"/>
              <a:t>Disalvo</a:t>
            </a:r>
            <a:r>
              <a:rPr lang="en-US" sz="2400" dirty="0"/>
              <a:t> (1991)</a:t>
            </a:r>
          </a:p>
          <a:p>
            <a:pPr lvl="1"/>
            <a:r>
              <a:rPr lang="en-US" sz="2400" dirty="0"/>
              <a:t>A Shelter in Our Car—Monica Gunning (2004)</a:t>
            </a:r>
          </a:p>
          <a:p>
            <a:pPr lvl="1"/>
            <a:r>
              <a:rPr lang="en-US" sz="2400" dirty="0"/>
              <a:t>The Lady in the Box—Ann McGovern (1997)</a:t>
            </a:r>
            <a:endParaRPr lang="en-US" sz="2400" b="1" dirty="0"/>
          </a:p>
          <a:p>
            <a:r>
              <a:rPr lang="en-US" sz="2800" b="1" dirty="0"/>
              <a:t>Novels</a:t>
            </a:r>
            <a:endParaRPr lang="en-US" sz="2800" dirty="0"/>
          </a:p>
          <a:p>
            <a:pPr lvl="1"/>
            <a:r>
              <a:rPr lang="en-US" sz="2400" dirty="0"/>
              <a:t>Monkey Island—Paula Fox (1991)</a:t>
            </a:r>
          </a:p>
          <a:p>
            <a:pPr lvl="1"/>
            <a:r>
              <a:rPr lang="en-US" sz="2400" dirty="0"/>
              <a:t>Looking for X—Deborah Ellis (1999</a:t>
            </a:r>
            <a:r>
              <a:rPr lang="en-US" sz="2400" dirty="0" smtClean="0"/>
              <a:t>)</a:t>
            </a:r>
          </a:p>
          <a:p>
            <a:pPr lvl="1"/>
            <a:r>
              <a:rPr lang="en-US" sz="2400" dirty="0" smtClean="0"/>
              <a:t>Also known as Harper – Ann Hayward Leal (2009)</a:t>
            </a:r>
            <a:endParaRPr lang="en-US" sz="2400" dirty="0"/>
          </a:p>
          <a:p>
            <a:pPr>
              <a:buNone/>
            </a:pPr>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0"/>
          </p:nvPr>
        </p:nvSpPr>
        <p:spPr/>
        <p:txBody>
          <a:bodyPr/>
          <a:lstStyle/>
          <a:p>
            <a:r>
              <a:rPr lang="en-CA" smtClean="0"/>
              <a:t>Wilfrid Laurier University, Sept 2014</a:t>
            </a:r>
            <a:endParaRPr lang="en-US" dirty="0"/>
          </a:p>
        </p:txBody>
      </p:sp>
      <p:sp>
        <p:nvSpPr>
          <p:cNvPr id="48130" name="Rectangle 2"/>
          <p:cNvSpPr>
            <a:spLocks noGrp="1" noChangeArrowheads="1"/>
          </p:cNvSpPr>
          <p:nvPr>
            <p:ph type="title"/>
          </p:nvPr>
        </p:nvSpPr>
        <p:spPr/>
        <p:txBody>
          <a:bodyPr/>
          <a:lstStyle/>
          <a:p>
            <a:r>
              <a:rPr lang="en-CA"/>
              <a:t>Teaching resources</a:t>
            </a:r>
            <a:endParaRPr lang="en-US"/>
          </a:p>
        </p:txBody>
      </p:sp>
      <p:sp>
        <p:nvSpPr>
          <p:cNvPr id="48131" name="Rectangle 3"/>
          <p:cNvSpPr>
            <a:spLocks noGrp="1" noChangeArrowheads="1"/>
          </p:cNvSpPr>
          <p:nvPr>
            <p:ph type="body" sz="half" idx="1"/>
          </p:nvPr>
        </p:nvSpPr>
        <p:spPr>
          <a:xfrm>
            <a:off x="1981200" y="1304926"/>
            <a:ext cx="6357938" cy="4783138"/>
          </a:xfrm>
        </p:spPr>
        <p:txBody>
          <a:bodyPr/>
          <a:lstStyle/>
          <a:p>
            <a:r>
              <a:rPr lang="en-US" sz="2400" b="1" dirty="0"/>
              <a:t>Music (suitable for grades 7 </a:t>
            </a:r>
            <a:r>
              <a:rPr lang="en-US" sz="2400" b="1" dirty="0" smtClean="0"/>
              <a:t>to 12)</a:t>
            </a:r>
            <a:endParaRPr lang="en-US" sz="2400" dirty="0"/>
          </a:p>
          <a:p>
            <a:pPr lvl="1"/>
            <a:r>
              <a:rPr lang="en-US" sz="2000" dirty="0"/>
              <a:t>Another Day in Paradise—Phil Collins (1989)</a:t>
            </a:r>
          </a:p>
          <a:p>
            <a:pPr lvl="1"/>
            <a:r>
              <a:rPr lang="en-US" sz="2000" dirty="0"/>
              <a:t>Moments—Emerson Drive (2007</a:t>
            </a:r>
            <a:r>
              <a:rPr lang="en-US" sz="2000" dirty="0" smtClean="0"/>
              <a:t>)</a:t>
            </a:r>
          </a:p>
          <a:p>
            <a:pPr lvl="1"/>
            <a:r>
              <a:rPr lang="en-US" sz="2000" dirty="0" smtClean="0"/>
              <a:t>Nobody’s Home – </a:t>
            </a:r>
            <a:r>
              <a:rPr lang="en-US" sz="2000" dirty="0" err="1" smtClean="0"/>
              <a:t>Avril</a:t>
            </a:r>
            <a:r>
              <a:rPr lang="en-US" sz="2000" dirty="0" smtClean="0"/>
              <a:t> </a:t>
            </a:r>
            <a:r>
              <a:rPr lang="en-US" sz="2000" dirty="0" err="1" smtClean="0"/>
              <a:t>Lavigne</a:t>
            </a:r>
            <a:r>
              <a:rPr lang="en-US" sz="2000" dirty="0" smtClean="0"/>
              <a:t> (2004)</a:t>
            </a:r>
            <a:endParaRPr lang="en-US" sz="2000" dirty="0"/>
          </a:p>
          <a:p>
            <a:r>
              <a:rPr lang="en-US" sz="2400" b="1" dirty="0"/>
              <a:t>Videos</a:t>
            </a:r>
            <a:endParaRPr lang="en-US" sz="2400" dirty="0"/>
          </a:p>
          <a:p>
            <a:pPr lvl="1"/>
            <a:r>
              <a:rPr lang="en-US" sz="2000" dirty="0"/>
              <a:t>Land Before Time (1988</a:t>
            </a:r>
            <a:r>
              <a:rPr lang="en-US" sz="2000" dirty="0" smtClean="0"/>
              <a:t>)</a:t>
            </a:r>
          </a:p>
          <a:p>
            <a:pPr lvl="1"/>
            <a:r>
              <a:rPr lang="en-US" sz="2000" dirty="0" smtClean="0"/>
              <a:t>Pursuit of </a:t>
            </a:r>
            <a:r>
              <a:rPr lang="en-US" sz="2000" dirty="0" err="1" smtClean="0"/>
              <a:t>Happyness</a:t>
            </a:r>
            <a:r>
              <a:rPr lang="en-US" sz="2000" dirty="0" smtClean="0"/>
              <a:t> (2006)</a:t>
            </a:r>
            <a:endParaRPr lang="en-US" sz="2000" dirty="0"/>
          </a:p>
          <a:p>
            <a:r>
              <a:rPr lang="en-US" sz="2400" b="1" dirty="0"/>
              <a:t>Websites for more information</a:t>
            </a:r>
            <a:endParaRPr lang="en-US" sz="2400" dirty="0"/>
          </a:p>
          <a:p>
            <a:pPr lvl="1"/>
            <a:r>
              <a:rPr lang="en-US" sz="2000" dirty="0"/>
              <a:t>www.hhug.ca  </a:t>
            </a:r>
          </a:p>
          <a:p>
            <a:pPr lvl="1"/>
            <a:r>
              <a:rPr lang="en-US" sz="2000" dirty="0"/>
              <a:t>www.homelesshub.ca/</a:t>
            </a:r>
          </a:p>
          <a:p>
            <a:pPr lvl="1"/>
            <a:r>
              <a:rPr lang="en-US" sz="2000" dirty="0"/>
              <a:t>www.etfo.ca/Resources/ForTeachers/ </a:t>
            </a:r>
            <a:r>
              <a:rPr lang="en-US" sz="2000" dirty="0">
                <a:sym typeface="Wingdings" pitchFamily="2" charset="2"/>
              </a:rPr>
              <a:t></a:t>
            </a:r>
            <a:r>
              <a:rPr lang="en-US" sz="2000" dirty="0"/>
              <a:t> search “Home Free”</a:t>
            </a:r>
          </a:p>
          <a:p>
            <a:pPr>
              <a:buNone/>
            </a:pPr>
            <a:endParaRPr lang="en-US" sz="2400" dirty="0"/>
          </a:p>
        </p:txBody>
      </p:sp>
      <p:pic>
        <p:nvPicPr>
          <p:cNvPr id="48143" name="Picture 15" descr="MPj03419340000[1]"/>
          <p:cNvPicPr>
            <a:picLocks noGrp="1" noChangeAspect="1" noChangeArrowheads="1"/>
          </p:cNvPicPr>
          <p:nvPr>
            <p:ph sz="half" idx="2"/>
          </p:nvPr>
        </p:nvPicPr>
        <p:blipFill>
          <a:blip r:embed="rId2" cstate="print"/>
          <a:srcRect/>
          <a:stretch>
            <a:fillRect/>
          </a:stretch>
        </p:blipFill>
        <p:spPr>
          <a:xfrm>
            <a:off x="1187450" y="4233863"/>
            <a:ext cx="1141413" cy="1600200"/>
          </a:xfrm>
          <a:noFill/>
          <a:ln/>
        </p:spPr>
      </p:pic>
      <p:sp>
        <p:nvSpPr>
          <p:cNvPr id="48144" name="AutoShape 16"/>
          <p:cNvSpPr>
            <a:spLocks noChangeArrowheads="1"/>
          </p:cNvSpPr>
          <p:nvPr/>
        </p:nvSpPr>
        <p:spPr bwMode="auto">
          <a:xfrm>
            <a:off x="1196975" y="4135438"/>
            <a:ext cx="1136650" cy="1784350"/>
          </a:xfrm>
          <a:prstGeom prst="roundRect">
            <a:avLst>
              <a:gd name="adj" fmla="val 10634"/>
            </a:avLst>
          </a:prstGeom>
          <a:noFill/>
          <a:ln w="76200">
            <a:solidFill>
              <a:srgbClr val="94041C"/>
            </a:solidFill>
            <a:round/>
            <a:headEnd/>
            <a:tailEnd/>
          </a:ln>
        </p:spPr>
        <p:txBody>
          <a:bodyPr/>
          <a:lstStyle/>
          <a:p>
            <a:endParaRPr lang="en-US"/>
          </a:p>
        </p:txBody>
      </p:sp>
      <p:sp>
        <p:nvSpPr>
          <p:cNvPr id="48149" name="AutoShape 21"/>
          <p:cNvSpPr>
            <a:spLocks noChangeArrowheads="1"/>
          </p:cNvSpPr>
          <p:nvPr/>
        </p:nvSpPr>
        <p:spPr bwMode="auto">
          <a:xfrm>
            <a:off x="7702550" y="1878013"/>
            <a:ext cx="700088" cy="727075"/>
          </a:xfrm>
          <a:prstGeom prst="roundRect">
            <a:avLst>
              <a:gd name="adj" fmla="val 10634"/>
            </a:avLst>
          </a:prstGeom>
          <a:solidFill>
            <a:schemeClr val="bg1"/>
          </a:solidFill>
          <a:ln w="76200">
            <a:solidFill>
              <a:srgbClr val="808000"/>
            </a:solidFill>
            <a:round/>
            <a:headEnd/>
            <a:tailEnd/>
          </a:ln>
        </p:spPr>
        <p:txBody>
          <a:bodyPr/>
          <a:lstStyle/>
          <a:p>
            <a:endParaRPr lang="en-US"/>
          </a:p>
        </p:txBody>
      </p:sp>
      <p:pic>
        <p:nvPicPr>
          <p:cNvPr id="48147" name="Picture 19" descr="MCj03505450000[1]"/>
          <p:cNvPicPr>
            <a:picLocks noChangeAspect="1" noChangeArrowheads="1"/>
          </p:cNvPicPr>
          <p:nvPr/>
        </p:nvPicPr>
        <p:blipFill>
          <a:blip r:embed="rId3" cstate="print">
            <a:lum contrast="-58000"/>
            <a:grayscl/>
          </a:blip>
          <a:srcRect/>
          <a:stretch>
            <a:fillRect/>
          </a:stretch>
        </p:blipFill>
        <p:spPr bwMode="auto">
          <a:xfrm>
            <a:off x="7808913" y="1958975"/>
            <a:ext cx="430212" cy="5667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CA" smtClean="0"/>
              <a:t>Wilfrid Laurier University, Sept 2014</a:t>
            </a:r>
            <a:endParaRPr lang="en-US" dirty="0"/>
          </a:p>
        </p:txBody>
      </p:sp>
      <p:sp>
        <p:nvSpPr>
          <p:cNvPr id="24578" name="Rectangle 2"/>
          <p:cNvSpPr>
            <a:spLocks noGrp="1" noChangeArrowheads="1"/>
          </p:cNvSpPr>
          <p:nvPr>
            <p:ph type="title"/>
          </p:nvPr>
        </p:nvSpPr>
        <p:spPr/>
        <p:txBody>
          <a:bodyPr/>
          <a:lstStyle/>
          <a:p>
            <a:endParaRPr lang="en-US" dirty="0"/>
          </a:p>
        </p:txBody>
      </p:sp>
      <p:sp>
        <p:nvSpPr>
          <p:cNvPr id="24579" name="Rectangle 3"/>
          <p:cNvSpPr>
            <a:spLocks noGrp="1" noChangeArrowheads="1"/>
          </p:cNvSpPr>
          <p:nvPr>
            <p:ph type="body" sz="half" idx="1"/>
          </p:nvPr>
        </p:nvSpPr>
        <p:spPr>
          <a:xfrm>
            <a:off x="1981200" y="666750"/>
            <a:ext cx="6462713" cy="2876551"/>
          </a:xfrm>
        </p:spPr>
        <p:txBody>
          <a:bodyPr/>
          <a:lstStyle/>
          <a:p>
            <a:pPr algn="ctr">
              <a:spcBef>
                <a:spcPct val="30000"/>
              </a:spcBef>
              <a:buFont typeface="Wingdings" pitchFamily="2" charset="2"/>
              <a:buNone/>
            </a:pPr>
            <a:r>
              <a:rPr lang="en-CA" sz="5400" b="1" dirty="0" smtClean="0">
                <a:solidFill>
                  <a:srgbClr val="94041C"/>
                </a:solidFill>
              </a:rPr>
              <a:t>What might it be like to live in any of these situations?</a:t>
            </a:r>
          </a:p>
          <a:p>
            <a:pPr algn="ctr">
              <a:spcBef>
                <a:spcPct val="30000"/>
              </a:spcBef>
              <a:buFont typeface="Wingdings" pitchFamily="2" charset="2"/>
              <a:buNone/>
            </a:pPr>
            <a:r>
              <a:rPr lang="en-CA" sz="5400" b="1" dirty="0" smtClean="0">
                <a:solidFill>
                  <a:srgbClr val="94041C"/>
                </a:solidFill>
              </a:rPr>
              <a:t>How might it affect school life?</a:t>
            </a:r>
            <a:endParaRPr lang="en-US" sz="4000" b="1" dirty="0">
              <a:solidFill>
                <a:srgbClr val="94041C"/>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Final Thoughts</a:t>
            </a:r>
            <a:endParaRPr lang="en-CA" dirty="0"/>
          </a:p>
        </p:txBody>
      </p:sp>
      <p:sp>
        <p:nvSpPr>
          <p:cNvPr id="3" name="Text Placeholder 2"/>
          <p:cNvSpPr>
            <a:spLocks noGrp="1"/>
          </p:cNvSpPr>
          <p:nvPr>
            <p:ph type="body" sz="half" idx="1"/>
          </p:nvPr>
        </p:nvSpPr>
        <p:spPr>
          <a:xfrm>
            <a:off x="1981200" y="1343026"/>
            <a:ext cx="6667500" cy="4745038"/>
          </a:xfrm>
        </p:spPr>
        <p:txBody>
          <a:bodyPr/>
          <a:lstStyle/>
          <a:p>
            <a:r>
              <a:rPr lang="en-CA" sz="2000" dirty="0" smtClean="0"/>
              <a:t>Poverty is a nightmare that can leave permanent scars.  It devastates children’s education, health and self-esteem.  It strains family relationships.  It brands children with the stigma in the eyes of their peers. </a:t>
            </a:r>
          </a:p>
          <a:p>
            <a:pPr>
              <a:buNone/>
            </a:pPr>
            <a:endParaRPr lang="en-CA" sz="2000" dirty="0" smtClean="0"/>
          </a:p>
          <a:p>
            <a:pPr>
              <a:buNone/>
            </a:pPr>
            <a:r>
              <a:rPr lang="en-CA" sz="2000" dirty="0" smtClean="0"/>
              <a:t>	Yet these children somehow seem to endure it and still retain their hopes and dreams for the future, and they should.  They can succeed and teachers have the ability to teach them that they have the power to do so. </a:t>
            </a:r>
          </a:p>
          <a:p>
            <a:pPr>
              <a:buNone/>
            </a:pPr>
            <a:endParaRPr lang="en-CA" sz="2000" dirty="0" smtClean="0"/>
          </a:p>
          <a:p>
            <a:pPr>
              <a:buNone/>
            </a:pPr>
            <a:r>
              <a:rPr lang="en-CA" sz="2000" dirty="0" smtClean="0"/>
              <a:t>	Teachers can show all students that they are worth something and that their living situation does not carry a death sentence. It is our responsibility, but more importantly, our privilege to do so.</a:t>
            </a:r>
            <a:endParaRPr lang="en-CA" sz="2000" dirty="0"/>
          </a:p>
        </p:txBody>
      </p:sp>
      <p:sp>
        <p:nvSpPr>
          <p:cNvPr id="5" name="Footer Placeholder 4"/>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981200" y="1562100"/>
            <a:ext cx="5924550" cy="4525963"/>
          </a:xfrm>
        </p:spPr>
        <p:txBody>
          <a:bodyPr/>
          <a:lstStyle/>
          <a:p>
            <a:r>
              <a:rPr lang="en-CA" dirty="0" smtClean="0"/>
              <a:t>Students define poverty video</a:t>
            </a:r>
            <a:endParaRPr lang="en-CA" dirty="0"/>
          </a:p>
        </p:txBody>
      </p:sp>
      <p:sp>
        <p:nvSpPr>
          <p:cNvPr id="5" name="Footer Placeholder 4"/>
          <p:cNvSpPr>
            <a:spLocks noGrp="1"/>
          </p:cNvSpPr>
          <p:nvPr>
            <p:ph type="ftr" sz="quarter" idx="10"/>
          </p:nvPr>
        </p:nvSpPr>
        <p:spPr/>
        <p:txBody>
          <a:bodyPr/>
          <a:lstStyle/>
          <a:p>
            <a:r>
              <a:rPr lang="en-CA" smtClean="0"/>
              <a:t>Wilfrid Laurier University, Sept 2014</a:t>
            </a:r>
            <a:endParaRPr lang="en-US"/>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CA" smtClean="0"/>
              <a:t>Wilfrid Laurier University, Sept 2014</a:t>
            </a:r>
            <a:endParaRPr lang="en-US"/>
          </a:p>
        </p:txBody>
      </p:sp>
      <p:sp>
        <p:nvSpPr>
          <p:cNvPr id="132099" name="Rectangle 3"/>
          <p:cNvSpPr>
            <a:spLocks noGrp="1" noChangeArrowheads="1"/>
          </p:cNvSpPr>
          <p:nvPr>
            <p:ph type="body" sz="half" idx="1"/>
          </p:nvPr>
        </p:nvSpPr>
        <p:spPr>
          <a:xfrm>
            <a:off x="1981200" y="1562100"/>
            <a:ext cx="6596063" cy="1611313"/>
          </a:xfrm>
        </p:spPr>
        <p:txBody>
          <a:bodyPr/>
          <a:lstStyle/>
          <a:p>
            <a:pPr algn="ctr">
              <a:buFont typeface="Wingdings" pitchFamily="2" charset="2"/>
              <a:buNone/>
            </a:pPr>
            <a:r>
              <a:rPr lang="en-CA" sz="4000"/>
              <a:t>Questions, comments or feedback?</a:t>
            </a:r>
            <a:endParaRPr lang="en-US" sz="4000"/>
          </a:p>
        </p:txBody>
      </p:sp>
      <p:pic>
        <p:nvPicPr>
          <p:cNvPr id="132100" name="Picture 4" descr="MPj04331650000[1]"/>
          <p:cNvPicPr>
            <a:picLocks noGrp="1" noChangeAspect="1" noChangeArrowheads="1"/>
          </p:cNvPicPr>
          <p:nvPr>
            <p:ph sz="half" idx="2"/>
          </p:nvPr>
        </p:nvPicPr>
        <p:blipFill>
          <a:blip r:embed="rId2" cstate="print"/>
          <a:srcRect/>
          <a:stretch>
            <a:fillRect/>
          </a:stretch>
        </p:blipFill>
        <p:spPr>
          <a:xfrm>
            <a:off x="3643313" y="3143250"/>
            <a:ext cx="3262312" cy="2447925"/>
          </a:xfrm>
          <a:noFill/>
          <a:ln/>
        </p:spPr>
      </p:pic>
      <p:sp>
        <p:nvSpPr>
          <p:cNvPr id="132103" name="AutoShape 7"/>
          <p:cNvSpPr>
            <a:spLocks noChangeArrowheads="1"/>
          </p:cNvSpPr>
          <p:nvPr/>
        </p:nvSpPr>
        <p:spPr bwMode="auto">
          <a:xfrm>
            <a:off x="3549650" y="3135313"/>
            <a:ext cx="3451225" cy="2470150"/>
          </a:xfrm>
          <a:prstGeom prst="roundRect">
            <a:avLst>
              <a:gd name="adj" fmla="val 10634"/>
            </a:avLst>
          </a:prstGeom>
          <a:noFill/>
          <a:ln w="76200">
            <a:solidFill>
              <a:srgbClr val="808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981200" y="1057275"/>
            <a:ext cx="6677025" cy="5030788"/>
          </a:xfrm>
        </p:spPr>
        <p:txBody>
          <a:bodyPr/>
          <a:lstStyle/>
          <a:p>
            <a:pPr>
              <a:buNone/>
            </a:pPr>
            <a:endParaRPr lang="en-US" dirty="0" smtClean="0"/>
          </a:p>
          <a:p>
            <a:r>
              <a:rPr lang="en-US" sz="2400" dirty="0" smtClean="0"/>
              <a:t>Thank you to YOU!  You have taken the time out of your busy schedules to learn about supporting children who might not otherwise have a chance to reach their full potential!  You should applaud yourself.</a:t>
            </a:r>
          </a:p>
          <a:p>
            <a:endParaRPr lang="en-US" sz="2400" dirty="0" smtClean="0"/>
          </a:p>
          <a:p>
            <a:r>
              <a:rPr lang="en-US" sz="2400" dirty="0" smtClean="0"/>
              <a:t>Please feel free to share the information you learned today with your peers and coworkers.  I hope you will!</a:t>
            </a:r>
          </a:p>
          <a:p>
            <a:pPr>
              <a:buNone/>
            </a:pPr>
            <a:endParaRPr lang="en-US" sz="2400" dirty="0" smtClean="0"/>
          </a:p>
          <a:p>
            <a:endParaRPr lang="en-US" sz="2400" dirty="0" smtClean="0"/>
          </a:p>
        </p:txBody>
      </p:sp>
      <p:pic>
        <p:nvPicPr>
          <p:cNvPr id="4097" name="Picture 1" descr="C:\Documents and Settings\hpapp\Local Settings\Temporary Internet Files\Content.IE5\00GSZK32\MCj01052220000[1].wmf"/>
          <p:cNvPicPr>
            <a:picLocks noChangeAspect="1" noChangeArrowheads="1"/>
          </p:cNvPicPr>
          <p:nvPr/>
        </p:nvPicPr>
        <p:blipFill>
          <a:blip r:embed="rId2" cstate="print"/>
          <a:srcRect/>
          <a:stretch>
            <a:fillRect/>
          </a:stretch>
        </p:blipFill>
        <p:spPr bwMode="auto">
          <a:xfrm>
            <a:off x="2176462" y="238125"/>
            <a:ext cx="6086475" cy="914400"/>
          </a:xfrm>
          <a:prstGeom prst="rect">
            <a:avLst/>
          </a:prstGeom>
          <a:noFill/>
        </p:spPr>
      </p:pic>
      <p:sp>
        <p:nvSpPr>
          <p:cNvPr id="4" name="Footer Placeholder 3"/>
          <p:cNvSpPr>
            <a:spLocks noGrp="1"/>
          </p:cNvSpPr>
          <p:nvPr>
            <p:ph type="ftr" sz="quarter" idx="10"/>
          </p:nvPr>
        </p:nvSpPr>
        <p:spPr/>
        <p:txBody>
          <a:bodyPr/>
          <a:lstStyle/>
          <a:p>
            <a:r>
              <a:rPr lang="en-CA" smtClean="0"/>
              <a:t>Wilfrid Laurier University, Sept 2014</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CA" smtClean="0"/>
              <a:t>Wilfrid Laurier University, Sept 2014</a:t>
            </a:r>
            <a:endParaRPr lang="en-US" dirty="0"/>
          </a:p>
        </p:txBody>
      </p:sp>
      <p:sp>
        <p:nvSpPr>
          <p:cNvPr id="23554" name="Rectangle 2"/>
          <p:cNvSpPr>
            <a:spLocks noGrp="1" noChangeArrowheads="1"/>
          </p:cNvSpPr>
          <p:nvPr>
            <p:ph type="title"/>
          </p:nvPr>
        </p:nvSpPr>
        <p:spPr/>
        <p:txBody>
          <a:bodyPr/>
          <a:lstStyle/>
          <a:p>
            <a:r>
              <a:rPr lang="en-CA" sz="3600" dirty="0"/>
              <a:t>Why talk about </a:t>
            </a:r>
            <a:r>
              <a:rPr lang="en-CA" sz="3600" dirty="0" smtClean="0"/>
              <a:t>poverty and homelessness </a:t>
            </a:r>
            <a:r>
              <a:rPr lang="en-CA" sz="3600" dirty="0"/>
              <a:t>in the classroom?</a:t>
            </a:r>
            <a:endParaRPr lang="en-US" sz="3600" dirty="0"/>
          </a:p>
        </p:txBody>
      </p:sp>
      <p:sp>
        <p:nvSpPr>
          <p:cNvPr id="23555" name="Rectangle 3"/>
          <p:cNvSpPr>
            <a:spLocks noGrp="1" noChangeArrowheads="1"/>
          </p:cNvSpPr>
          <p:nvPr>
            <p:ph type="body" idx="1"/>
          </p:nvPr>
        </p:nvSpPr>
        <p:spPr/>
        <p:txBody>
          <a:bodyPr/>
          <a:lstStyle/>
          <a:p>
            <a:r>
              <a:rPr lang="en-CA" dirty="0"/>
              <a:t>Social issue of local and national relevance</a:t>
            </a:r>
          </a:p>
          <a:p>
            <a:r>
              <a:rPr lang="en-CA" dirty="0"/>
              <a:t>Promotes an appreciation for diversity and inclusiveness</a:t>
            </a:r>
          </a:p>
          <a:p>
            <a:r>
              <a:rPr lang="en-CA" dirty="0"/>
              <a:t>Students develop empathy, compassion, moral reasoning, and critical thinking skills</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CA" smtClean="0"/>
              <a:t>Wilfrid Laurier University, Sept 2014</a:t>
            </a:r>
            <a:endParaRPr lang="en-US" dirty="0"/>
          </a:p>
        </p:txBody>
      </p:sp>
      <p:sp>
        <p:nvSpPr>
          <p:cNvPr id="83973" name="AutoShape 5"/>
          <p:cNvSpPr>
            <a:spLocks noChangeArrowheads="1"/>
          </p:cNvSpPr>
          <p:nvPr/>
        </p:nvSpPr>
        <p:spPr bwMode="auto">
          <a:xfrm>
            <a:off x="1806575" y="342900"/>
            <a:ext cx="6878638" cy="5295899"/>
          </a:xfrm>
          <a:prstGeom prst="roundRect">
            <a:avLst>
              <a:gd name="adj" fmla="val 10634"/>
            </a:avLst>
          </a:prstGeom>
          <a:solidFill>
            <a:schemeClr val="bg1"/>
          </a:solidFill>
          <a:ln w="76200">
            <a:solidFill>
              <a:srgbClr val="808000"/>
            </a:solidFill>
            <a:round/>
            <a:headEnd/>
            <a:tailEnd/>
          </a:ln>
        </p:spPr>
        <p:txBody>
          <a:bodyPr/>
          <a:lstStyle/>
          <a:p>
            <a:endParaRPr lang="en-US"/>
          </a:p>
        </p:txBody>
      </p:sp>
      <p:sp>
        <p:nvSpPr>
          <p:cNvPr id="83971" name="Rectangle 3"/>
          <p:cNvSpPr>
            <a:spLocks noGrp="1" noChangeArrowheads="1"/>
          </p:cNvSpPr>
          <p:nvPr>
            <p:ph type="body" idx="1"/>
          </p:nvPr>
        </p:nvSpPr>
        <p:spPr>
          <a:xfrm>
            <a:off x="1981200" y="590551"/>
            <a:ext cx="6677025" cy="4924424"/>
          </a:xfrm>
          <a:noFill/>
        </p:spPr>
        <p:txBody>
          <a:bodyPr/>
          <a:lstStyle/>
          <a:p>
            <a:pPr marL="0" indent="0">
              <a:buNone/>
            </a:pPr>
            <a:r>
              <a:rPr lang="en-CA" dirty="0" smtClean="0"/>
              <a:t>“Children who experience poverty, especially persistently, are at higher risk of suffering health problems, developmental delays, and behaviour disorders. They tend to attain lower levels of education</a:t>
            </a:r>
            <a:r>
              <a:rPr lang="en-CA" baseline="30000" dirty="0" smtClean="0"/>
              <a:t> </a:t>
            </a:r>
            <a:r>
              <a:rPr lang="en-CA" dirty="0" smtClean="0"/>
              <a:t>and are more likely to live in poverty as adults.”</a:t>
            </a:r>
          </a:p>
          <a:p>
            <a:pPr marL="0" indent="0" algn="r">
              <a:buNone/>
            </a:pPr>
            <a:r>
              <a:rPr lang="en-CA" sz="1050" dirty="0" smtClean="0"/>
              <a:t>			</a:t>
            </a:r>
          </a:p>
          <a:p>
            <a:pPr marL="0" indent="0" algn="r">
              <a:buNone/>
            </a:pPr>
            <a:endParaRPr lang="en-CA" sz="1050" dirty="0" smtClean="0"/>
          </a:p>
          <a:p>
            <a:pPr marL="0" indent="0" algn="r">
              <a:buNone/>
            </a:pPr>
            <a:r>
              <a:rPr lang="en-CA" sz="1050" dirty="0" smtClean="0"/>
              <a:t>			- Dominique </a:t>
            </a:r>
            <a:r>
              <a:rPr lang="en-CA" sz="1050" dirty="0" err="1" smtClean="0"/>
              <a:t>Fleury</a:t>
            </a:r>
            <a:r>
              <a:rPr lang="en-CA" sz="1050" dirty="0" smtClean="0"/>
              <a:t>, “Low-Income Children,” Perspectives on Labor and Income 9, 5 (Ottawa, Statistics Canada, May 2008)</a:t>
            </a:r>
          </a:p>
          <a:p>
            <a:pPr marL="0" indent="0">
              <a:buNone/>
            </a:pP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CA" smtClean="0"/>
              <a:t>Wilfrid Laurier University, Sept 2014</a:t>
            </a:r>
            <a:endParaRPr lang="en-US" dirty="0"/>
          </a:p>
        </p:txBody>
      </p:sp>
      <p:sp>
        <p:nvSpPr>
          <p:cNvPr id="27651" name="Rectangle 3"/>
          <p:cNvSpPr>
            <a:spLocks noGrp="1" noChangeArrowheads="1"/>
          </p:cNvSpPr>
          <p:nvPr>
            <p:ph type="body" idx="1"/>
          </p:nvPr>
        </p:nvSpPr>
        <p:spPr/>
        <p:txBody>
          <a:bodyPr/>
          <a:lstStyle/>
          <a:p>
            <a:r>
              <a:rPr lang="en-CA"/>
              <a:t>Based on "Myths and Facts" document created by the </a:t>
            </a:r>
            <a:r>
              <a:rPr lang="en-CA" i="1"/>
              <a:t>Cambridge Action on Homelessness Group</a:t>
            </a:r>
            <a:r>
              <a:rPr lang="en-CA"/>
              <a:t> </a:t>
            </a:r>
          </a:p>
          <a:p>
            <a:r>
              <a:rPr lang="en-CA"/>
              <a:t>Adapted into a "The Truth about Homelessness" worksheet for classroom use (in Toolkit)</a:t>
            </a:r>
          </a:p>
          <a:p>
            <a:r>
              <a:rPr lang="en-CA"/>
              <a:t>Great classroom tool for introducing the topic and addressing stereotypes</a:t>
            </a:r>
            <a:endParaRPr lang="en-US"/>
          </a:p>
        </p:txBody>
      </p:sp>
      <p:grpSp>
        <p:nvGrpSpPr>
          <p:cNvPr id="27655" name="Group 7"/>
          <p:cNvGrpSpPr>
            <a:grpSpLocks/>
          </p:cNvGrpSpPr>
          <p:nvPr/>
        </p:nvGrpSpPr>
        <p:grpSpPr bwMode="auto">
          <a:xfrm>
            <a:off x="320675" y="344488"/>
            <a:ext cx="1550988" cy="1003300"/>
            <a:chOff x="202" y="217"/>
            <a:chExt cx="977" cy="632"/>
          </a:xfrm>
        </p:grpSpPr>
        <p:pic>
          <p:nvPicPr>
            <p:cNvPr id="27653" name="Picture 5" descr="MPj03867160000[1]"/>
            <p:cNvPicPr>
              <a:picLocks noChangeAspect="1" noChangeArrowheads="1"/>
            </p:cNvPicPr>
            <p:nvPr/>
          </p:nvPicPr>
          <p:blipFill>
            <a:blip r:embed="rId3" cstate="print"/>
            <a:srcRect/>
            <a:stretch>
              <a:fillRect/>
            </a:stretch>
          </p:blipFill>
          <p:spPr bwMode="auto">
            <a:xfrm>
              <a:off x="260" y="220"/>
              <a:ext cx="865" cy="618"/>
            </a:xfrm>
            <a:prstGeom prst="rect">
              <a:avLst/>
            </a:prstGeom>
            <a:noFill/>
          </p:spPr>
        </p:pic>
        <p:sp>
          <p:nvSpPr>
            <p:cNvPr id="27654" name="AutoShape 6"/>
            <p:cNvSpPr>
              <a:spLocks noChangeArrowheads="1"/>
            </p:cNvSpPr>
            <p:nvPr/>
          </p:nvSpPr>
          <p:spPr bwMode="auto">
            <a:xfrm>
              <a:off x="202" y="217"/>
              <a:ext cx="977" cy="632"/>
            </a:xfrm>
            <a:prstGeom prst="roundRect">
              <a:avLst>
                <a:gd name="adj" fmla="val 10634"/>
              </a:avLst>
            </a:prstGeom>
            <a:noFill/>
            <a:ln w="76200">
              <a:solidFill>
                <a:srgbClr val="808000"/>
              </a:solidFill>
              <a:round/>
              <a:headEnd/>
              <a:tailEnd/>
            </a:ln>
          </p:spPr>
          <p:txBody>
            <a:bodyPr/>
            <a:lstStyle/>
            <a:p>
              <a:endParaRPr lang="en-US"/>
            </a:p>
          </p:txBody>
        </p:sp>
      </p:grpSp>
      <p:sp>
        <p:nvSpPr>
          <p:cNvPr id="27650" name="Rectangle 2"/>
          <p:cNvSpPr>
            <a:spLocks noGrp="1" noChangeArrowheads="1"/>
          </p:cNvSpPr>
          <p:nvPr>
            <p:ph type="title"/>
          </p:nvPr>
        </p:nvSpPr>
        <p:spPr/>
        <p:txBody>
          <a:bodyPr/>
          <a:lstStyle/>
          <a:p>
            <a:r>
              <a:rPr lang="en-CA" sz="3800"/>
              <a:t>The truth about homelessness</a:t>
            </a:r>
            <a:r>
              <a:rPr lang="en-CA" sz="4000"/>
              <a:t> </a:t>
            </a:r>
            <a:endParaRPr lang="en-US" sz="40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3457</TotalTime>
  <Words>4468</Words>
  <Application>Microsoft Office PowerPoint</Application>
  <PresentationFormat>On-screen Show (4:3)</PresentationFormat>
  <Paragraphs>435</Paragraphs>
  <Slides>63</Slides>
  <Notes>26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Custom Design</vt:lpstr>
      <vt:lpstr>No Place Like Home</vt:lpstr>
      <vt:lpstr>Outline</vt:lpstr>
      <vt:lpstr>Slide 3</vt:lpstr>
      <vt:lpstr>Slide 4</vt:lpstr>
      <vt:lpstr>Group Activity</vt:lpstr>
      <vt:lpstr>Slide 6</vt:lpstr>
      <vt:lpstr>Why talk about poverty and homelessness in the classroom?</vt:lpstr>
      <vt:lpstr>Slide 8</vt:lpstr>
      <vt:lpstr>The truth about homelessness </vt:lpstr>
      <vt:lpstr>The truth about homelessness</vt:lpstr>
      <vt:lpstr>The truth about homelessness</vt:lpstr>
      <vt:lpstr>The truth about homelessness</vt:lpstr>
      <vt:lpstr>Slide 13</vt:lpstr>
      <vt:lpstr>The truth about homelessness</vt:lpstr>
      <vt:lpstr>Slide 15</vt:lpstr>
      <vt:lpstr>The truth about homelessness</vt:lpstr>
      <vt:lpstr>The truth about homelessness</vt:lpstr>
      <vt:lpstr>The truth about homelessness</vt:lpstr>
      <vt:lpstr>The truth about homelessness</vt:lpstr>
      <vt:lpstr>Slide 20</vt:lpstr>
      <vt:lpstr>Basic suggestions for guiding classroom learning</vt:lpstr>
      <vt:lpstr>Basic suggestions for guiding classroom learning</vt:lpstr>
      <vt:lpstr> Reflection  1. Think about a time in your school or community where someone was judged based on their income level or where they lived?  2. Does anyone know of any initiatives that are taking place in schools to support people living in poverty?</vt:lpstr>
      <vt:lpstr>How can we help our students living in poverty succeed in school?</vt:lpstr>
      <vt:lpstr>In order to help…</vt:lpstr>
      <vt:lpstr>Supporting students living  in poverty</vt:lpstr>
      <vt:lpstr>Ideas for discussing shelters with students</vt:lpstr>
      <vt:lpstr>Living in Shelters</vt:lpstr>
      <vt:lpstr>Living in Shelters</vt:lpstr>
      <vt:lpstr>Imagine doing homework in an environment like this?</vt:lpstr>
      <vt:lpstr>Or this...</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Think, Pair, Share</vt:lpstr>
      <vt:lpstr>Supporting students experiencing homelessness</vt:lpstr>
      <vt:lpstr>Introduce Toolkit</vt:lpstr>
      <vt:lpstr>Lesson plans</vt:lpstr>
      <vt:lpstr>Lesson plan examples</vt:lpstr>
      <vt:lpstr>Lesson plan examples</vt:lpstr>
      <vt:lpstr>Community action ideas</vt:lpstr>
      <vt:lpstr>Teaching resources</vt:lpstr>
      <vt:lpstr>Teaching resources</vt:lpstr>
      <vt:lpstr>Final Thoughts</vt:lpstr>
      <vt:lpstr>Slide 61</vt:lpstr>
      <vt:lpstr>Slide 62</vt:lpstr>
      <vt:lpstr>Slide 63</vt:lpstr>
    </vt:vector>
  </TitlesOfParts>
  <Company>Region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RMOW</dc:creator>
  <cp:lastModifiedBy>Heather</cp:lastModifiedBy>
  <cp:revision>235</cp:revision>
  <dcterms:created xsi:type="dcterms:W3CDTF">2009-05-13T17:25:43Z</dcterms:created>
  <dcterms:modified xsi:type="dcterms:W3CDTF">2014-09-26T01:54:42Z</dcterms:modified>
</cp:coreProperties>
</file>